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Ex1.xml" ContentType="application/vnd.ms-office.chartex+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2.xml" ContentType="application/vnd.ms-office.chartstyle+xml"/>
  <Override PartName="/ppt/charts/colors2.xml" ContentType="application/vnd.ms-office.chartcolorstyle+xml"/>
  <Override PartName="/ppt/charts/chart2.xml" ContentType="application/vnd.openxmlformats-officedocument.drawingml.chart+xml"/>
  <Override PartName="/ppt/charts/style3.xml" ContentType="application/vnd.ms-office.chartstyle+xml"/>
  <Override PartName="/ppt/charts/colors3.xml" ContentType="application/vnd.ms-office.chartcolorstyle+xml"/>
  <Override PartName="/ppt/charts/chart3.xml" ContentType="application/vnd.openxmlformats-officedocument.drawingml.chart+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7.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drawings/drawing1.xml" ContentType="application/vnd.openxmlformats-officedocument.drawingml.chartshapes+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8.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9.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10.xml" ContentType="application/vnd.openxmlformats-officedocument.presentationml.notesSl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13.xml" ContentType="application/vnd.openxmlformats-officedocument.presentationml.notesSlid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17.xml" ContentType="application/vnd.openxmlformats-officedocument.drawingml.chart+xml"/>
  <Override PartName="/ppt/notesSlides/notesSlide14.xml" ContentType="application/vnd.openxmlformats-officedocument.presentationml.notesSlide+xml"/>
  <Override PartName="/ppt/charts/chart18.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19.xml" ContentType="application/vnd.openxmlformats-officedocument.drawingml.chart+xml"/>
  <Override PartName="/ppt/charts/style18.xml" ContentType="application/vnd.ms-office.chartstyle+xml"/>
  <Override PartName="/ppt/charts/colors18.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 id="2147483674" r:id="rId2"/>
  </p:sldMasterIdLst>
  <p:notesMasterIdLst>
    <p:notesMasterId r:id="rId19"/>
  </p:notesMasterIdLst>
  <p:sldIdLst>
    <p:sldId id="2201" r:id="rId3"/>
    <p:sldId id="309" r:id="rId4"/>
    <p:sldId id="2279" r:id="rId5"/>
    <p:sldId id="2259" r:id="rId6"/>
    <p:sldId id="2266" r:id="rId7"/>
    <p:sldId id="2282" r:id="rId8"/>
    <p:sldId id="2270" r:id="rId9"/>
    <p:sldId id="2272" r:id="rId10"/>
    <p:sldId id="2275" r:id="rId11"/>
    <p:sldId id="2276" r:id="rId12"/>
    <p:sldId id="2277" r:id="rId13"/>
    <p:sldId id="2281" r:id="rId14"/>
    <p:sldId id="2268" r:id="rId15"/>
    <p:sldId id="2269" r:id="rId16"/>
    <p:sldId id="2280" r:id="rId17"/>
    <p:sldId id="2283" r:id="rId18"/>
  </p:sldIdLst>
  <p:sldSz cx="12192000" cy="6858000"/>
  <p:notesSz cx="6810375" cy="9942513"/>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drea Parchi" initials="AP" lastIdx="1" clrIdx="0">
    <p:extLst>
      <p:ext uri="{19B8F6BF-5375-455C-9EA6-DF929625EA0E}">
        <p15:presenceInfo xmlns:p15="http://schemas.microsoft.com/office/powerpoint/2012/main" userId="Andrea Parchi"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90231"/>
    <a:srgbClr val="211D58"/>
    <a:srgbClr val="D9D9D9"/>
    <a:srgbClr val="DEDEDE"/>
    <a:srgbClr val="92D050"/>
    <a:srgbClr val="FF2121"/>
    <a:srgbClr val="C00000"/>
    <a:srgbClr val="FFB343"/>
    <a:srgbClr val="FF9900"/>
    <a:srgbClr val="799AD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Stile medio 2 - Color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Stile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0606" autoAdjust="0"/>
    <p:restoredTop sz="95226" autoAdjust="0"/>
  </p:normalViewPr>
  <p:slideViewPr>
    <p:cSldViewPr snapToGrid="0" showGuides="1">
      <p:cViewPr varScale="1">
        <p:scale>
          <a:sx n="79" d="100"/>
          <a:sy n="79" d="100"/>
        </p:scale>
        <p:origin x="384" y="72"/>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2040"/>
    </p:cViewPr>
  </p:sorterViewPr>
  <p:notesViewPr>
    <p:cSldViewPr snapToGrid="0">
      <p:cViewPr varScale="1">
        <p:scale>
          <a:sx n="62" d="100"/>
          <a:sy n="62" d="100"/>
        </p:scale>
        <p:origin x="3154" y="77"/>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Foglio_di_lavoro_di_Microsoft_Excel1.xlsx"/><Relationship Id="rId2" Type="http://schemas.microsoft.com/office/2011/relationships/chartColorStyle" Target="colors2.xml"/><Relationship Id="rId1" Type="http://schemas.microsoft.com/office/2011/relationships/chartStyle" Target="style2.xml"/></Relationships>
</file>

<file path=ppt/charts/_rels/chart10.xml.rels><?xml version="1.0" encoding="UTF-8" standalone="yes"?>
<Relationships xmlns="http://schemas.openxmlformats.org/package/2006/relationships"><Relationship Id="rId3" Type="http://schemas.openxmlformats.org/officeDocument/2006/relationships/package" Target="../embeddings/Foglio_di_lavoro_di_Microsoft_Excel10.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Foglio_di_lavoro_di_Microsoft_Excel11.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Foglio_di_lavoro_di_Microsoft_Excel12.xlsx"/><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package" Target="../embeddings/Foglio_di_lavoro_di_Microsoft_Excel13.xlsx"/><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package" Target="../embeddings/Foglio_di_lavoro_di_Microsoft_Excel14.xlsx"/><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package" Target="../embeddings/Foglio_di_lavoro_di_Microsoft_Excel15.xlsx"/><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package" Target="../embeddings/Foglio_di_lavoro_di_Microsoft_Excel16.xlsx"/><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1" Type="http://schemas.openxmlformats.org/officeDocument/2006/relationships/package" Target="../embeddings/Foglio_di_lavoro_di_Microsoft_Excel17.xlsx"/></Relationships>
</file>

<file path=ppt/charts/_rels/chart18.xml.rels><?xml version="1.0" encoding="UTF-8" standalone="yes"?>
<Relationships xmlns="http://schemas.openxmlformats.org/package/2006/relationships"><Relationship Id="rId3" Type="http://schemas.openxmlformats.org/officeDocument/2006/relationships/package" Target="../embeddings/Foglio_di_lavoro_di_Microsoft_Excel18.xlsx"/><Relationship Id="rId2" Type="http://schemas.microsoft.com/office/2011/relationships/chartColorStyle" Target="colors17.xml"/><Relationship Id="rId1" Type="http://schemas.microsoft.com/office/2011/relationships/chartStyle" Target="style17.xml"/></Relationships>
</file>

<file path=ppt/charts/_rels/chart19.xml.rels><?xml version="1.0" encoding="UTF-8" standalone="yes"?>
<Relationships xmlns="http://schemas.openxmlformats.org/package/2006/relationships"><Relationship Id="rId3" Type="http://schemas.openxmlformats.org/officeDocument/2006/relationships/package" Target="../embeddings/Foglio_di_lavoro_di_Microsoft_Excel19.xlsx"/><Relationship Id="rId2" Type="http://schemas.microsoft.com/office/2011/relationships/chartColorStyle" Target="colors18.xml"/><Relationship Id="rId1" Type="http://schemas.microsoft.com/office/2011/relationships/chartStyle" Target="style18.xml"/></Relationships>
</file>

<file path=ppt/charts/_rels/chart2.xml.rels><?xml version="1.0" encoding="UTF-8" standalone="yes"?>
<Relationships xmlns="http://schemas.openxmlformats.org/package/2006/relationships"><Relationship Id="rId3" Type="http://schemas.openxmlformats.org/officeDocument/2006/relationships/package" Target="../embeddings/Foglio_di_lavoro_di_Microsoft_Excel2.xlsx"/><Relationship Id="rId2" Type="http://schemas.microsoft.com/office/2011/relationships/chartColorStyle" Target="colors3.xml"/><Relationship Id="rId1" Type="http://schemas.microsoft.com/office/2011/relationships/chartStyle" Target="style3.xml"/></Relationships>
</file>

<file path=ppt/charts/_rels/chart3.xml.rels><?xml version="1.0" encoding="UTF-8" standalone="yes"?>
<Relationships xmlns="http://schemas.openxmlformats.org/package/2006/relationships"><Relationship Id="rId1" Type="http://schemas.openxmlformats.org/officeDocument/2006/relationships/package" Target="../embeddings/Foglio_di_lavoro_di_Microsoft_Excel3.xlsx"/></Relationships>
</file>

<file path=ppt/charts/_rels/chart4.xml.rels><?xml version="1.0" encoding="UTF-8" standalone="yes"?>
<Relationships xmlns="http://schemas.openxmlformats.org/package/2006/relationships"><Relationship Id="rId3" Type="http://schemas.openxmlformats.org/officeDocument/2006/relationships/package" Target="../embeddings/Foglio_di_lavoro_di_Microsoft_Excel4.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Foglio_di_lavoro_di_Microsoft_Excel5.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Foglio_di_lavoro_di_Microsoft_Excel6.xlsx"/><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chartUserShapes" Target="../drawings/drawing1.xml"/></Relationships>
</file>

<file path=ppt/charts/_rels/chart7.xml.rels><?xml version="1.0" encoding="UTF-8" standalone="yes"?>
<Relationships xmlns="http://schemas.openxmlformats.org/package/2006/relationships"><Relationship Id="rId3" Type="http://schemas.openxmlformats.org/officeDocument/2006/relationships/package" Target="../embeddings/Foglio_di_lavoro_di_Microsoft_Excel7.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Foglio_di_lavoro_di_Microsoft_Excel8.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Foglio_di_lavoro_di_Microsoft_Excel9.xlsx"/><Relationship Id="rId2" Type="http://schemas.microsoft.com/office/2011/relationships/chartColorStyle" Target="colors9.xml"/><Relationship Id="rId1" Type="http://schemas.microsoft.com/office/2011/relationships/chartStyle" Target="style9.xml"/></Relationships>
</file>

<file path=ppt/charts/_rels/chartEx1.xml.rels><?xml version="1.0" encoding="UTF-8" standalone="yes"?>
<Relationships xmlns="http://schemas.openxmlformats.org/package/2006/relationships"><Relationship Id="rId3" Type="http://schemas.microsoft.com/office/2011/relationships/chartColorStyle" Target="colors1.xml"/><Relationship Id="rId2" Type="http://schemas.microsoft.com/office/2011/relationships/chartStyle" Target="style1.xml"/><Relationship Id="rId1" Type="http://schemas.openxmlformats.org/officeDocument/2006/relationships/package" Target="../embeddings/Foglio_di_lavoro_di_Microsoft_Excel.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it-IT" sz="1862" b="1" i="0" u="none" strike="noStrike" kern="1200" spc="0" baseline="0" noProof="0">
                <a:solidFill>
                  <a:schemeClr val="tx1"/>
                </a:solidFill>
                <a:latin typeface="Corbel" panose="020B0503020204020204" pitchFamily="34" charset="0"/>
                <a:ea typeface="+mn-ea"/>
                <a:cs typeface="+mn-cs"/>
              </a:defRPr>
            </a:pPr>
            <a:r>
              <a:rPr lang="it-IT" sz="2000" b="1" noProof="0" dirty="0">
                <a:solidFill>
                  <a:schemeClr val="tx1"/>
                </a:solidFill>
                <a:latin typeface="Arial Nova" panose="020B0504020202020204" pitchFamily="34" charset="0"/>
              </a:rPr>
              <a:t>Numero sale</a:t>
            </a:r>
          </a:p>
        </c:rich>
      </c:tx>
      <c:layout>
        <c:manualLayout>
          <c:xMode val="edge"/>
          <c:yMode val="edge"/>
          <c:x val="0.37164327834100042"/>
          <c:y val="1.867935054371706E-3"/>
        </c:manualLayout>
      </c:layout>
      <c:overlay val="0"/>
      <c:spPr>
        <a:noFill/>
        <a:ln>
          <a:noFill/>
        </a:ln>
        <a:effectLst/>
      </c:spPr>
      <c:txPr>
        <a:bodyPr rot="0" spcFirstLastPara="1" vertOverflow="ellipsis" vert="horz" wrap="square" anchor="ctr" anchorCtr="1"/>
        <a:lstStyle/>
        <a:p>
          <a:pPr>
            <a:defRPr lang="it-IT" sz="1862" b="1" i="0" u="none" strike="noStrike" kern="1200" spc="0" baseline="0" noProof="0">
              <a:solidFill>
                <a:schemeClr val="tx1"/>
              </a:solidFill>
              <a:latin typeface="Corbel" panose="020B0503020204020204" pitchFamily="34" charset="0"/>
              <a:ea typeface="+mn-ea"/>
              <a:cs typeface="+mn-cs"/>
            </a:defRPr>
          </a:pPr>
          <a:endParaRPr lang="it-IT"/>
        </a:p>
      </c:txPr>
    </c:title>
    <c:autoTitleDeleted val="0"/>
    <c:plotArea>
      <c:layout>
        <c:manualLayout>
          <c:layoutTarget val="inner"/>
          <c:xMode val="edge"/>
          <c:yMode val="edge"/>
          <c:x val="3.0381427556336934E-2"/>
          <c:y val="0.1939377152109639"/>
          <c:w val="0.9422741499372338"/>
          <c:h val="0.64730378552042911"/>
        </c:manualLayout>
      </c:layout>
      <c:barChart>
        <c:barDir val="col"/>
        <c:grouping val="clustered"/>
        <c:varyColors val="0"/>
        <c:ser>
          <c:idx val="1"/>
          <c:order val="0"/>
          <c:tx>
            <c:strRef>
              <c:f>Foglio1!$B$1</c:f>
              <c:strCache>
                <c:ptCount val="1"/>
                <c:pt idx="0">
                  <c:v>Colonna1</c:v>
                </c:pt>
              </c:strCache>
            </c:strRef>
          </c:tx>
          <c:spPr>
            <a:solidFill>
              <a:srgbClr val="C90231"/>
            </a:solidFill>
            <a:ln w="25400">
              <a:noFill/>
            </a:ln>
            <a:effectLst/>
          </c:spPr>
          <c:invertIfNegative val="0"/>
          <c:dLbls>
            <c:dLbl>
              <c:idx val="3"/>
              <c:spPr>
                <a:solidFill>
                  <a:srgbClr val="C90231"/>
                </a:solid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Arial Nova" panose="020B0504020202020204" pitchFamily="34" charset="0"/>
                      <a:ea typeface="+mn-ea"/>
                      <a:cs typeface="+mn-cs"/>
                    </a:defRPr>
                  </a:pPr>
                  <a:endParaRPr lang="it-IT"/>
                </a:p>
              </c:txPr>
              <c:dLblPos val="inEnd"/>
              <c:showLegendKey val="0"/>
              <c:showVal val="1"/>
              <c:showCatName val="0"/>
              <c:showSerName val="0"/>
              <c:showPercent val="0"/>
              <c:showBubbleSize val="0"/>
              <c:extLst>
                <c:ext xmlns:c16="http://schemas.microsoft.com/office/drawing/2014/chart" uri="{C3380CC4-5D6E-409C-BE32-E72D297353CC}">
                  <c16:uniqueId val="{00000001-2E19-4B91-8B06-24E2DDAFC128}"/>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Arial Nova" panose="020B0504020202020204" pitchFamily="34" charset="0"/>
                    <a:ea typeface="+mn-ea"/>
                    <a:cs typeface="+mn-cs"/>
                  </a:defRPr>
                </a:pPr>
                <a:endParaRPr lang="it-IT"/>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Foglio1!$A$2:$A$5</c:f>
              <c:strCache>
                <c:ptCount val="4"/>
                <c:pt idx="0">
                  <c:v>1</c:v>
                </c:pt>
                <c:pt idx="1">
                  <c:v>2</c:v>
                </c:pt>
                <c:pt idx="2">
                  <c:v>3</c:v>
                </c:pt>
                <c:pt idx="3">
                  <c:v>4+</c:v>
                </c:pt>
              </c:strCache>
            </c:strRef>
          </c:cat>
          <c:val>
            <c:numRef>
              <c:f>Foglio1!$B$2:$B$5</c:f>
              <c:numCache>
                <c:formatCode>0%</c:formatCode>
                <c:ptCount val="4"/>
                <c:pt idx="0">
                  <c:v>0.62328767123287676</c:v>
                </c:pt>
                <c:pt idx="1">
                  <c:v>0.19178082191780821</c:v>
                </c:pt>
                <c:pt idx="2">
                  <c:v>0.10952054794520548</c:v>
                </c:pt>
                <c:pt idx="3">
                  <c:v>7.5410958904109593E-2</c:v>
                </c:pt>
              </c:numCache>
            </c:numRef>
          </c:val>
          <c:extLst>
            <c:ext xmlns:c16="http://schemas.microsoft.com/office/drawing/2014/chart" uri="{C3380CC4-5D6E-409C-BE32-E72D297353CC}">
              <c16:uniqueId val="{00000000-2E19-4B91-8B06-24E2DDAFC128}"/>
            </c:ext>
          </c:extLst>
        </c:ser>
        <c:dLbls>
          <c:showLegendKey val="0"/>
          <c:showVal val="0"/>
          <c:showCatName val="0"/>
          <c:showSerName val="0"/>
          <c:showPercent val="0"/>
          <c:showBubbleSize val="0"/>
        </c:dLbls>
        <c:gapWidth val="20"/>
        <c:overlap val="-10"/>
        <c:axId val="191475408"/>
        <c:axId val="191480656"/>
      </c:barChart>
      <c:catAx>
        <c:axId val="191475408"/>
        <c:scaling>
          <c:orientation val="minMax"/>
        </c:scaling>
        <c:delete val="0"/>
        <c:axPos val="b"/>
        <c:numFmt formatCode="General" sourceLinked="1"/>
        <c:majorTickMark val="none"/>
        <c:minorTickMark val="none"/>
        <c:tickLblPos val="nextTo"/>
        <c:spPr>
          <a:noFill/>
          <a:ln w="38100" cap="flat" cmpd="sng" algn="ctr">
            <a:noFill/>
            <a:round/>
          </a:ln>
          <a:effectLst/>
        </c:spPr>
        <c:txPr>
          <a:bodyPr rot="-60000000" spcFirstLastPara="1" vertOverflow="ellipsis" vert="horz" wrap="square" anchor="ctr" anchorCtr="1"/>
          <a:lstStyle/>
          <a:p>
            <a:pPr>
              <a:defRPr sz="1400" b="0" i="0" u="none" strike="noStrike" kern="1200" baseline="0">
                <a:solidFill>
                  <a:schemeClr val="tx1"/>
                </a:solidFill>
                <a:latin typeface="Arial Nova" panose="020B0504020202020204" pitchFamily="34" charset="0"/>
                <a:ea typeface="+mn-ea"/>
                <a:cs typeface="+mn-cs"/>
              </a:defRPr>
            </a:pPr>
            <a:endParaRPr lang="it-IT"/>
          </a:p>
        </c:txPr>
        <c:crossAx val="191480656"/>
        <c:crosses val="autoZero"/>
        <c:auto val="1"/>
        <c:lblAlgn val="ctr"/>
        <c:lblOffset val="100"/>
        <c:noMultiLvlLbl val="0"/>
      </c:catAx>
      <c:valAx>
        <c:axId val="191480656"/>
        <c:scaling>
          <c:orientation val="minMax"/>
          <c:max val="0.65000000000000013"/>
        </c:scaling>
        <c:delete val="1"/>
        <c:axPos val="l"/>
        <c:numFmt formatCode="0%" sourceLinked="1"/>
        <c:majorTickMark val="out"/>
        <c:minorTickMark val="none"/>
        <c:tickLblPos val="nextTo"/>
        <c:crossAx val="191475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it-IT"/>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it-IT" sz="1862" b="1" i="0" u="none" strike="noStrike" kern="1200" spc="0" baseline="0" noProof="0">
                <a:solidFill>
                  <a:schemeClr val="tx1"/>
                </a:solidFill>
                <a:latin typeface="Corbel" panose="020B0503020204020204" pitchFamily="34" charset="0"/>
                <a:ea typeface="+mn-ea"/>
                <a:cs typeface="+mn-cs"/>
              </a:defRPr>
            </a:pPr>
            <a:r>
              <a:rPr lang="it-IT" sz="2000" b="1" noProof="0" dirty="0">
                <a:solidFill>
                  <a:schemeClr val="tx1"/>
                </a:solidFill>
                <a:latin typeface="Arial Nova" panose="020B0504020202020204" pitchFamily="34" charset="0"/>
              </a:rPr>
              <a:t>Numero</a:t>
            </a:r>
            <a:r>
              <a:rPr lang="it-IT" sz="2000" b="1" baseline="0" noProof="0" dirty="0">
                <a:solidFill>
                  <a:schemeClr val="tx1"/>
                </a:solidFill>
                <a:latin typeface="Arial Nova" panose="020B0504020202020204" pitchFamily="34" charset="0"/>
              </a:rPr>
              <a:t> spettatori nel DB</a:t>
            </a:r>
            <a:endParaRPr lang="it-IT" sz="2000" b="1" noProof="0" dirty="0">
              <a:solidFill>
                <a:schemeClr val="tx1"/>
              </a:solidFill>
              <a:latin typeface="Arial Nova" panose="020B0504020202020204" pitchFamily="34" charset="0"/>
            </a:endParaRPr>
          </a:p>
        </c:rich>
      </c:tx>
      <c:layout>
        <c:manualLayout>
          <c:xMode val="edge"/>
          <c:yMode val="edge"/>
          <c:x val="0.28529792071536542"/>
          <c:y val="3.7156366000703198E-2"/>
        </c:manualLayout>
      </c:layout>
      <c:overlay val="0"/>
      <c:spPr>
        <a:noFill/>
        <a:ln>
          <a:noFill/>
        </a:ln>
        <a:effectLst/>
      </c:spPr>
      <c:txPr>
        <a:bodyPr rot="0" spcFirstLastPara="1" vertOverflow="ellipsis" vert="horz" wrap="square" anchor="ctr" anchorCtr="1"/>
        <a:lstStyle/>
        <a:p>
          <a:pPr>
            <a:defRPr lang="it-IT" sz="1862" b="1" i="0" u="none" strike="noStrike" kern="1200" spc="0" baseline="0" noProof="0">
              <a:solidFill>
                <a:schemeClr val="tx1"/>
              </a:solidFill>
              <a:latin typeface="Corbel" panose="020B0503020204020204" pitchFamily="34" charset="0"/>
              <a:ea typeface="+mn-ea"/>
              <a:cs typeface="+mn-cs"/>
            </a:defRPr>
          </a:pPr>
          <a:endParaRPr lang="it-IT"/>
        </a:p>
      </c:txPr>
    </c:title>
    <c:autoTitleDeleted val="0"/>
    <c:plotArea>
      <c:layout>
        <c:manualLayout>
          <c:layoutTarget val="inner"/>
          <c:xMode val="edge"/>
          <c:yMode val="edge"/>
          <c:x val="3.0381427556336934E-2"/>
          <c:y val="5.8727710267771939E-2"/>
          <c:w val="0.9422741499372338"/>
          <c:h val="0.87264849165633929"/>
        </c:manualLayout>
      </c:layout>
      <c:barChart>
        <c:barDir val="col"/>
        <c:grouping val="clustered"/>
        <c:varyColors val="0"/>
        <c:ser>
          <c:idx val="1"/>
          <c:order val="0"/>
          <c:tx>
            <c:strRef>
              <c:f>Foglio1!$B$1</c:f>
              <c:strCache>
                <c:ptCount val="1"/>
                <c:pt idx="0">
                  <c:v>Colonna1</c:v>
                </c:pt>
              </c:strCache>
            </c:strRef>
          </c:tx>
          <c:spPr>
            <a:solidFill>
              <a:srgbClr val="C90231"/>
            </a:solidFill>
            <a:ln w="25400">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Arial Nova" panose="020B0504020202020204" pitchFamily="34" charset="0"/>
                    <a:ea typeface="+mn-ea"/>
                    <a:cs typeface="+mn-cs"/>
                  </a:defRPr>
                </a:pPr>
                <a:endParaRPr lang="it-IT"/>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Foglio1!$A$2:$A$6</c:f>
              <c:strCache>
                <c:ptCount val="5"/>
                <c:pt idx="0">
                  <c:v>Meno di 500</c:v>
                </c:pt>
                <c:pt idx="1">
                  <c:v>Tra 500 e 1.000</c:v>
                </c:pt>
                <c:pt idx="2">
                  <c:v>Tra 1.000 e 2.000</c:v>
                </c:pt>
                <c:pt idx="3">
                  <c:v>Tra 2.000 e 4.000</c:v>
                </c:pt>
                <c:pt idx="4">
                  <c:v>Più di 4.000</c:v>
                </c:pt>
              </c:strCache>
            </c:strRef>
          </c:cat>
          <c:val>
            <c:numRef>
              <c:f>Foglio1!$B$2:$B$6</c:f>
              <c:numCache>
                <c:formatCode>0%</c:formatCode>
                <c:ptCount val="5"/>
                <c:pt idx="0">
                  <c:v>0.13809037988357434</c:v>
                </c:pt>
                <c:pt idx="1">
                  <c:v>0.20682050051011228</c:v>
                </c:pt>
                <c:pt idx="2">
                  <c:v>0.13798535677849125</c:v>
                </c:pt>
                <c:pt idx="3">
                  <c:v>0.16079037388225406</c:v>
                </c:pt>
                <c:pt idx="4">
                  <c:v>0.35631338894556791</c:v>
                </c:pt>
              </c:numCache>
            </c:numRef>
          </c:val>
          <c:extLst>
            <c:ext xmlns:c16="http://schemas.microsoft.com/office/drawing/2014/chart" uri="{C3380CC4-5D6E-409C-BE32-E72D297353CC}">
              <c16:uniqueId val="{00000000-0C52-4FF4-A1BD-8C13A0079959}"/>
            </c:ext>
          </c:extLst>
        </c:ser>
        <c:dLbls>
          <c:showLegendKey val="0"/>
          <c:showVal val="0"/>
          <c:showCatName val="0"/>
          <c:showSerName val="0"/>
          <c:showPercent val="0"/>
          <c:showBubbleSize val="0"/>
        </c:dLbls>
        <c:gapWidth val="20"/>
        <c:overlap val="-10"/>
        <c:axId val="191475408"/>
        <c:axId val="191480656"/>
      </c:barChart>
      <c:catAx>
        <c:axId val="191475408"/>
        <c:scaling>
          <c:orientation val="minMax"/>
        </c:scaling>
        <c:delete val="0"/>
        <c:axPos val="b"/>
        <c:numFmt formatCode="General" sourceLinked="1"/>
        <c:majorTickMark val="none"/>
        <c:minorTickMark val="none"/>
        <c:tickLblPos val="nextTo"/>
        <c:spPr>
          <a:noFill/>
          <a:ln w="38100" cap="flat" cmpd="sng" algn="ctr">
            <a:noFill/>
            <a:round/>
          </a:ln>
          <a:effectLst/>
        </c:spPr>
        <c:txPr>
          <a:bodyPr rot="-60000000" spcFirstLastPara="1" vertOverflow="ellipsis" vert="horz" wrap="square" anchor="ctr" anchorCtr="1"/>
          <a:lstStyle/>
          <a:p>
            <a:pPr>
              <a:defRPr sz="1400" b="0" i="0" u="none" strike="noStrike" kern="1200" baseline="0">
                <a:solidFill>
                  <a:schemeClr val="tx1"/>
                </a:solidFill>
                <a:latin typeface="Arial Nova" panose="020B0504020202020204" pitchFamily="34" charset="0"/>
                <a:ea typeface="+mn-ea"/>
                <a:cs typeface="+mn-cs"/>
              </a:defRPr>
            </a:pPr>
            <a:endParaRPr lang="it-IT"/>
          </a:p>
        </c:txPr>
        <c:crossAx val="191480656"/>
        <c:crosses val="autoZero"/>
        <c:auto val="1"/>
        <c:lblAlgn val="ctr"/>
        <c:lblOffset val="100"/>
        <c:noMultiLvlLbl val="0"/>
      </c:catAx>
      <c:valAx>
        <c:axId val="191480656"/>
        <c:scaling>
          <c:orientation val="minMax"/>
          <c:max val="0.4"/>
        </c:scaling>
        <c:delete val="1"/>
        <c:axPos val="l"/>
        <c:numFmt formatCode="0%" sourceLinked="1"/>
        <c:majorTickMark val="out"/>
        <c:minorTickMark val="none"/>
        <c:tickLblPos val="nextTo"/>
        <c:crossAx val="191475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it-IT"/>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3772302586879466"/>
          <c:y val="0.17893243806676409"/>
          <c:w val="0.66227697413120534"/>
          <c:h val="0.72574395228203314"/>
        </c:manualLayout>
      </c:layout>
      <c:barChart>
        <c:barDir val="bar"/>
        <c:grouping val="clustered"/>
        <c:varyColors val="0"/>
        <c:ser>
          <c:idx val="0"/>
          <c:order val="0"/>
          <c:tx>
            <c:strRef>
              <c:f>Foglio1!$B$1</c:f>
              <c:strCache>
                <c:ptCount val="1"/>
                <c:pt idx="0">
                  <c:v>Colonna1</c:v>
                </c:pt>
              </c:strCache>
            </c:strRef>
          </c:tx>
          <c:spPr>
            <a:solidFill>
              <a:srgbClr val="C90231"/>
            </a:solidFill>
            <a:ln>
              <a:noFill/>
            </a:ln>
            <a:effectLst/>
          </c:spPr>
          <c:invertIfNegative val="0"/>
          <c:dLbls>
            <c:dLbl>
              <c:idx val="0"/>
              <c:numFmt formatCode="0%" sourceLinked="0"/>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rgbClr val="C90231"/>
                      </a:solidFill>
                      <a:latin typeface="Arial Nova" panose="020B0504020202020204" pitchFamily="34" charset="0"/>
                      <a:ea typeface="+mn-ea"/>
                      <a:cs typeface="+mn-cs"/>
                    </a:defRPr>
                  </a:pPr>
                  <a:endParaRPr lang="it-IT"/>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F5BC-421B-B8AA-40C3F6C06448}"/>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Arial Nova" panose="020B0504020202020204" pitchFamily="34" charset="0"/>
                    <a:ea typeface="+mn-ea"/>
                    <a:cs typeface="+mn-cs"/>
                  </a:defRPr>
                </a:pPr>
                <a:endParaRPr lang="it-IT"/>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Foglio1!$A$2:$A$6</c:f>
              <c:strCache>
                <c:ptCount val="5"/>
                <c:pt idx="0">
                  <c:v>Stampa/Newsletter/Volantini</c:v>
                </c:pt>
                <c:pt idx="1">
                  <c:v>Sito Internet</c:v>
                </c:pt>
                <c:pt idx="2">
                  <c:v>Whatsapp</c:v>
                </c:pt>
                <c:pt idx="3">
                  <c:v>Social network</c:v>
                </c:pt>
                <c:pt idx="4">
                  <c:v>E-mail</c:v>
                </c:pt>
              </c:strCache>
            </c:strRef>
          </c:cat>
          <c:val>
            <c:numRef>
              <c:f>Foglio1!$B$2:$B$6</c:f>
              <c:numCache>
                <c:formatCode>0%</c:formatCode>
                <c:ptCount val="5"/>
                <c:pt idx="0">
                  <c:v>6.8181818181818177E-2</c:v>
                </c:pt>
                <c:pt idx="1">
                  <c:v>0.22</c:v>
                </c:pt>
                <c:pt idx="2">
                  <c:v>0.39</c:v>
                </c:pt>
                <c:pt idx="3">
                  <c:v>0.41</c:v>
                </c:pt>
                <c:pt idx="4">
                  <c:v>0.85</c:v>
                </c:pt>
              </c:numCache>
            </c:numRef>
          </c:val>
          <c:extLst>
            <c:ext xmlns:c16="http://schemas.microsoft.com/office/drawing/2014/chart" uri="{C3380CC4-5D6E-409C-BE32-E72D297353CC}">
              <c16:uniqueId val="{00000000-F5BC-421B-B8AA-40C3F6C06448}"/>
            </c:ext>
          </c:extLst>
        </c:ser>
        <c:dLbls>
          <c:showLegendKey val="0"/>
          <c:showVal val="0"/>
          <c:showCatName val="0"/>
          <c:showSerName val="0"/>
          <c:showPercent val="0"/>
          <c:showBubbleSize val="0"/>
        </c:dLbls>
        <c:gapWidth val="30"/>
        <c:axId val="873500848"/>
        <c:axId val="873501504"/>
      </c:barChart>
      <c:catAx>
        <c:axId val="87350084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Arial Nova" panose="020B0504020202020204" pitchFamily="34" charset="0"/>
                <a:ea typeface="+mn-ea"/>
                <a:cs typeface="+mn-cs"/>
              </a:defRPr>
            </a:pPr>
            <a:endParaRPr lang="it-IT"/>
          </a:p>
        </c:txPr>
        <c:crossAx val="873501504"/>
        <c:crosses val="autoZero"/>
        <c:auto val="1"/>
        <c:lblAlgn val="ctr"/>
        <c:lblOffset val="100"/>
        <c:noMultiLvlLbl val="0"/>
      </c:catAx>
      <c:valAx>
        <c:axId val="873501504"/>
        <c:scaling>
          <c:orientation val="minMax"/>
          <c:max val="0.9"/>
          <c:min val="0"/>
        </c:scaling>
        <c:delete val="1"/>
        <c:axPos val="b"/>
        <c:numFmt formatCode="0%" sourceLinked="1"/>
        <c:majorTickMark val="out"/>
        <c:minorTickMark val="none"/>
        <c:tickLblPos val="nextTo"/>
        <c:crossAx val="87350084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it-IT"/>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0381427556336934E-2"/>
          <c:y val="0.32284532183062759"/>
          <c:w val="0.9422741499372338"/>
          <c:h val="0.51839612170044291"/>
        </c:manualLayout>
      </c:layout>
      <c:barChart>
        <c:barDir val="col"/>
        <c:grouping val="clustered"/>
        <c:varyColors val="0"/>
        <c:ser>
          <c:idx val="1"/>
          <c:order val="0"/>
          <c:tx>
            <c:strRef>
              <c:f>Foglio1!$B$1</c:f>
              <c:strCache>
                <c:ptCount val="1"/>
                <c:pt idx="0">
                  <c:v>Colonna1</c:v>
                </c:pt>
              </c:strCache>
            </c:strRef>
          </c:tx>
          <c:spPr>
            <a:solidFill>
              <a:srgbClr val="C90231"/>
            </a:solidFill>
            <a:ln w="25400">
              <a:noFill/>
            </a:ln>
            <a:effectLst/>
          </c:spPr>
          <c:invertIfNegative val="0"/>
          <c:dLbls>
            <c:dLbl>
              <c:idx val="0"/>
              <c:spPr>
                <a:solidFill>
                  <a:srgbClr val="C90231"/>
                </a:solid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bg1"/>
                      </a:solidFill>
                      <a:latin typeface="Arial Nova" panose="020B0504020202020204" pitchFamily="34" charset="0"/>
                      <a:ea typeface="+mn-ea"/>
                      <a:cs typeface="+mn-cs"/>
                    </a:defRPr>
                  </a:pPr>
                  <a:endParaRPr lang="it-IT"/>
                </a:p>
              </c:txPr>
              <c:dLblPos val="inEnd"/>
              <c:showLegendKey val="0"/>
              <c:showVal val="1"/>
              <c:showCatName val="0"/>
              <c:showSerName val="0"/>
              <c:showPercent val="0"/>
              <c:showBubbleSize val="0"/>
              <c:extLst>
                <c:ext xmlns:c16="http://schemas.microsoft.com/office/drawing/2014/chart" uri="{C3380CC4-5D6E-409C-BE32-E72D297353CC}">
                  <c16:uniqueId val="{00000000-1206-4A4D-923B-0F0CB90BF29A}"/>
                </c:ext>
              </c:extLst>
            </c:dLbl>
            <c:dLbl>
              <c:idx val="1"/>
              <c:spPr>
                <a:solidFill>
                  <a:srgbClr val="C90231"/>
                </a:solid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bg1"/>
                      </a:solidFill>
                      <a:latin typeface="Arial Nova" panose="020B0504020202020204" pitchFamily="34" charset="0"/>
                      <a:ea typeface="+mn-ea"/>
                      <a:cs typeface="+mn-cs"/>
                    </a:defRPr>
                  </a:pPr>
                  <a:endParaRPr lang="it-IT"/>
                </a:p>
              </c:txPr>
              <c:dLblPos val="inEnd"/>
              <c:showLegendKey val="0"/>
              <c:showVal val="1"/>
              <c:showCatName val="0"/>
              <c:showSerName val="0"/>
              <c:showPercent val="0"/>
              <c:showBubbleSize val="0"/>
              <c:extLst>
                <c:ext xmlns:c16="http://schemas.microsoft.com/office/drawing/2014/chart" uri="{C3380CC4-5D6E-409C-BE32-E72D297353CC}">
                  <c16:uniqueId val="{00000001-1206-4A4D-923B-0F0CB90BF29A}"/>
                </c:ext>
              </c:extLst>
            </c:dLbl>
            <c:dLbl>
              <c:idx val="2"/>
              <c:spPr>
                <a:solidFill>
                  <a:srgbClr val="C90231"/>
                </a:solid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bg1"/>
                      </a:solidFill>
                      <a:latin typeface="Arial Nova" panose="020B0504020202020204" pitchFamily="34" charset="0"/>
                      <a:ea typeface="+mn-ea"/>
                      <a:cs typeface="+mn-cs"/>
                    </a:defRPr>
                  </a:pPr>
                  <a:endParaRPr lang="it-IT"/>
                </a:p>
              </c:txPr>
              <c:dLblPos val="inEnd"/>
              <c:showLegendKey val="0"/>
              <c:showVal val="1"/>
              <c:showCatName val="0"/>
              <c:showSerName val="0"/>
              <c:showPercent val="0"/>
              <c:showBubbleSize val="0"/>
              <c:extLst>
                <c:ext xmlns:c16="http://schemas.microsoft.com/office/drawing/2014/chart" uri="{C3380CC4-5D6E-409C-BE32-E72D297353CC}">
                  <c16:uniqueId val="{00000004-1206-4A4D-923B-0F0CB90BF29A}"/>
                </c:ext>
              </c:extLst>
            </c:dLbl>
            <c:dLbl>
              <c:idx val="3"/>
              <c:spPr>
                <a:solidFill>
                  <a:srgbClr val="C90231"/>
                </a:solid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bg1"/>
                      </a:solidFill>
                      <a:latin typeface="Arial Nova" panose="020B0504020202020204" pitchFamily="34" charset="0"/>
                      <a:ea typeface="+mn-ea"/>
                      <a:cs typeface="+mn-cs"/>
                    </a:defRPr>
                  </a:pPr>
                  <a:endParaRPr lang="it-IT"/>
                </a:p>
              </c:txPr>
              <c:dLblPos val="inEnd"/>
              <c:showLegendKey val="0"/>
              <c:showVal val="1"/>
              <c:showCatName val="0"/>
              <c:showSerName val="0"/>
              <c:showPercent val="0"/>
              <c:showBubbleSize val="0"/>
              <c:extLst>
                <c:ext xmlns:c16="http://schemas.microsoft.com/office/drawing/2014/chart" uri="{C3380CC4-5D6E-409C-BE32-E72D297353CC}">
                  <c16:uniqueId val="{00000002-1206-4A4D-923B-0F0CB90BF29A}"/>
                </c:ext>
              </c:extLst>
            </c:dLbl>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bg1"/>
                    </a:solidFill>
                    <a:latin typeface="Arial Nova" panose="020B0504020202020204" pitchFamily="34" charset="0"/>
                    <a:ea typeface="+mn-ea"/>
                    <a:cs typeface="+mn-cs"/>
                  </a:defRPr>
                </a:pPr>
                <a:endParaRPr lang="it-IT"/>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Foglio1!$A$2:$A$5</c:f>
              <c:strCache>
                <c:ptCount val="4"/>
                <c:pt idx="0">
                  <c:v>Più volte a settimana</c:v>
                </c:pt>
                <c:pt idx="1">
                  <c:v>Circa una volta a settimana</c:v>
                </c:pt>
                <c:pt idx="2">
                  <c:v>Una o due volte al mese</c:v>
                </c:pt>
                <c:pt idx="3">
                  <c:v>Meno di una volta al mese</c:v>
                </c:pt>
              </c:strCache>
            </c:strRef>
          </c:cat>
          <c:val>
            <c:numRef>
              <c:f>Foglio1!$B$2:$B$5</c:f>
              <c:numCache>
                <c:formatCode>0%</c:formatCode>
                <c:ptCount val="4"/>
                <c:pt idx="0">
                  <c:v>0.32868753320447175</c:v>
                </c:pt>
                <c:pt idx="1">
                  <c:v>0.5993195202730961</c:v>
                </c:pt>
                <c:pt idx="2">
                  <c:v>5.201939706331174E-2</c:v>
                </c:pt>
                <c:pt idx="3">
                  <c:v>1.997354945912035E-2</c:v>
                </c:pt>
              </c:numCache>
            </c:numRef>
          </c:val>
          <c:extLst>
            <c:ext xmlns:c16="http://schemas.microsoft.com/office/drawing/2014/chart" uri="{C3380CC4-5D6E-409C-BE32-E72D297353CC}">
              <c16:uniqueId val="{00000003-1206-4A4D-923B-0F0CB90BF29A}"/>
            </c:ext>
          </c:extLst>
        </c:ser>
        <c:dLbls>
          <c:showLegendKey val="0"/>
          <c:showVal val="0"/>
          <c:showCatName val="0"/>
          <c:showSerName val="0"/>
          <c:showPercent val="0"/>
          <c:showBubbleSize val="0"/>
        </c:dLbls>
        <c:gapWidth val="20"/>
        <c:overlap val="-10"/>
        <c:axId val="191475408"/>
        <c:axId val="191480656"/>
      </c:barChart>
      <c:catAx>
        <c:axId val="191475408"/>
        <c:scaling>
          <c:orientation val="minMax"/>
        </c:scaling>
        <c:delete val="0"/>
        <c:axPos val="b"/>
        <c:numFmt formatCode="General" sourceLinked="1"/>
        <c:majorTickMark val="none"/>
        <c:minorTickMark val="none"/>
        <c:tickLblPos val="nextTo"/>
        <c:spPr>
          <a:noFill/>
          <a:ln w="38100" cap="flat" cmpd="sng" algn="ctr">
            <a:noFill/>
            <a:round/>
          </a:ln>
          <a:effectLst/>
        </c:spPr>
        <c:txPr>
          <a:bodyPr rot="-60000000" spcFirstLastPara="1" vertOverflow="ellipsis" vert="horz" wrap="square" anchor="ctr" anchorCtr="1"/>
          <a:lstStyle/>
          <a:p>
            <a:pPr>
              <a:defRPr sz="1400" b="0" i="0" u="none" strike="noStrike" kern="1200" baseline="0">
                <a:solidFill>
                  <a:schemeClr val="tx1"/>
                </a:solidFill>
                <a:latin typeface="Arial Nova" panose="020B0504020202020204" pitchFamily="34" charset="0"/>
                <a:ea typeface="+mn-ea"/>
                <a:cs typeface="+mn-cs"/>
              </a:defRPr>
            </a:pPr>
            <a:endParaRPr lang="it-IT"/>
          </a:p>
        </c:txPr>
        <c:crossAx val="191480656"/>
        <c:crosses val="autoZero"/>
        <c:auto val="1"/>
        <c:lblAlgn val="ctr"/>
        <c:lblOffset val="100"/>
        <c:noMultiLvlLbl val="0"/>
      </c:catAx>
      <c:valAx>
        <c:axId val="191480656"/>
        <c:scaling>
          <c:orientation val="minMax"/>
          <c:max val="0.65000000000000013"/>
          <c:min val="0"/>
        </c:scaling>
        <c:delete val="1"/>
        <c:axPos val="l"/>
        <c:numFmt formatCode="0%" sourceLinked="1"/>
        <c:majorTickMark val="out"/>
        <c:minorTickMark val="none"/>
        <c:tickLblPos val="nextTo"/>
        <c:crossAx val="191475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it-IT"/>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710573812361655"/>
          <c:y val="0.20644961157590669"/>
          <c:w val="0.77425551960951244"/>
          <c:h val="0.58320080331998803"/>
        </c:manualLayout>
      </c:layout>
      <c:doughnutChart>
        <c:varyColors val="1"/>
        <c:ser>
          <c:idx val="1"/>
          <c:order val="0"/>
          <c:tx>
            <c:strRef>
              <c:f>Foglio1!$B$1</c:f>
              <c:strCache>
                <c:ptCount val="1"/>
                <c:pt idx="0">
                  <c:v>Colonna1</c:v>
                </c:pt>
              </c:strCache>
            </c:strRef>
          </c:tx>
          <c:spPr>
            <a:solidFill>
              <a:srgbClr val="D42A4B"/>
            </a:solidFill>
            <a:ln>
              <a:solidFill>
                <a:schemeClr val="tx1"/>
              </a:solidFill>
            </a:ln>
          </c:spPr>
          <c:explosion val="1"/>
          <c:dPt>
            <c:idx val="0"/>
            <c:bubble3D val="0"/>
            <c:spPr>
              <a:solidFill>
                <a:schemeClr val="tx1"/>
              </a:solidFill>
              <a:ln w="19050">
                <a:solidFill>
                  <a:schemeClr val="tx1"/>
                </a:solidFill>
              </a:ln>
              <a:effectLst/>
            </c:spPr>
            <c:extLst>
              <c:ext xmlns:c16="http://schemas.microsoft.com/office/drawing/2014/chart" uri="{C3380CC4-5D6E-409C-BE32-E72D297353CC}">
                <c16:uniqueId val="{00000001-B321-44BE-B1BC-3A64246A5E14}"/>
              </c:ext>
            </c:extLst>
          </c:dPt>
          <c:dPt>
            <c:idx val="1"/>
            <c:bubble3D val="0"/>
            <c:spPr>
              <a:noFill/>
              <a:ln w="19050">
                <a:solidFill>
                  <a:schemeClr val="tx1"/>
                </a:solidFill>
              </a:ln>
              <a:effectLst/>
            </c:spPr>
            <c:extLst>
              <c:ext xmlns:c16="http://schemas.microsoft.com/office/drawing/2014/chart" uri="{C3380CC4-5D6E-409C-BE32-E72D297353CC}">
                <c16:uniqueId val="{00000003-B321-44BE-B1BC-3A64246A5E14}"/>
              </c:ext>
            </c:extLst>
          </c:dPt>
          <c:dLbls>
            <c:dLbl>
              <c:idx val="0"/>
              <c:layout>
                <c:manualLayout>
                  <c:x val="0.14903563527728159"/>
                  <c:y val="-9.891961392157847E-2"/>
                </c:manualLayout>
              </c:layout>
              <c:spPr>
                <a:xfrm>
                  <a:off x="2245083" y="619428"/>
                  <a:ext cx="472611" cy="362682"/>
                </a:xfrm>
                <a:solidFill>
                  <a:prstClr val="white"/>
                </a:solidFill>
                <a:ln w="9525" cap="flat" cmpd="sng" algn="ctr">
                  <a:solidFill>
                    <a:prstClr val="black">
                      <a:lumMod val="25000"/>
                      <a:lumOff val="75000"/>
                    </a:prstClr>
                  </a:solidFill>
                  <a:prstDash val="solid"/>
                  <a:round/>
                  <a:headEnd type="none" w="med" len="med"/>
                  <a:tailEnd type="none" w="med" len="med"/>
                  <a:extLst>
                    <a:ext uri="{C807C97D-BFC1-408E-A445-0C87EB9F89A2}">
                      <ask:lineSketchStyleProps xmlns:ask="http://schemas.microsoft.com/office/drawing/2018/sketchyshapes" sd="0">
                        <a:custGeom>
                          <a:avLst/>
                          <a:gdLst/>
                          <a:ahLst/>
                          <a:cxnLst/>
                          <a:rect l="0" t="0" r="0" b="0"/>
                          <a:pathLst/>
                        </a:custGeom>
                        <ask:type/>
                      </ask:lineSketchStyleProps>
                    </a:ext>
                  </a:extLst>
                </a:ln>
                <a:effectLst/>
              </c:spPr>
              <c:txPr>
                <a:bodyPr rot="0" spcFirstLastPara="1" vertOverflow="clip" horzOverflow="clip" vert="horz" wrap="square" lIns="38100" tIns="19050" rIns="38100" bIns="19050" anchor="ctr" anchorCtr="1">
                  <a:noAutofit/>
                </a:bodyPr>
                <a:lstStyle/>
                <a:p>
                  <a:pPr>
                    <a:defRPr lang="it-IT" sz="1800" b="1" i="0" u="none" strike="noStrike" kern="1200" baseline="0">
                      <a:solidFill>
                        <a:schemeClr val="tx1"/>
                      </a:solidFill>
                      <a:latin typeface="Arial Nova" panose="020B0504020202020204" pitchFamily="34" charset="0"/>
                      <a:ea typeface="+mn-ea"/>
                      <a:cs typeface="+mn-cs"/>
                    </a:defRPr>
                  </a:pPr>
                  <a:endParaRPr lang="it-IT"/>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gd name="adj1" fmla="val -41075"/>
                        <a:gd name="adj2" fmla="val 138138"/>
                      </a:avLst>
                    </a:prstGeom>
                    <a:noFill/>
                    <a:ln>
                      <a:noFill/>
                    </a:ln>
                  </c15:spPr>
                  <c15:layout>
                    <c:manualLayout>
                      <c:w val="0.21456348088391797"/>
                      <c:h val="0.10462675604927928"/>
                    </c:manualLayout>
                  </c15:layout>
                </c:ext>
                <c:ext xmlns:c16="http://schemas.microsoft.com/office/drawing/2014/chart" uri="{C3380CC4-5D6E-409C-BE32-E72D297353CC}">
                  <c16:uniqueId val="{00000001-B321-44BE-B1BC-3A64246A5E14}"/>
                </c:ext>
              </c:extLst>
            </c:dLbl>
            <c:dLbl>
              <c:idx val="1"/>
              <c:delete val="1"/>
              <c:extLst>
                <c:ext xmlns:c15="http://schemas.microsoft.com/office/drawing/2012/chart" uri="{CE6537A1-D6FC-4f65-9D91-7224C49458BB}">
                  <c15:layout>
                    <c:manualLayout>
                      <c:w val="0.35322606085209474"/>
                      <c:h val="0.25784411430690429"/>
                    </c:manualLayout>
                  </c15:layout>
                </c:ext>
                <c:ext xmlns:c16="http://schemas.microsoft.com/office/drawing/2014/chart" uri="{C3380CC4-5D6E-409C-BE32-E72D297353CC}">
                  <c16:uniqueId val="{00000003-B321-44BE-B1BC-3A64246A5E14}"/>
                </c:ext>
              </c:extLst>
            </c:dLbl>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lang="it-IT" sz="1300" b="1" i="0" u="none" strike="noStrike" kern="1200" baseline="0">
                    <a:solidFill>
                      <a:schemeClr val="tx1"/>
                    </a:solidFill>
                    <a:latin typeface="Arial Nova" panose="020B0504020202020204" pitchFamily="34" charset="0"/>
                    <a:ea typeface="+mn-ea"/>
                    <a:cs typeface="+mn-cs"/>
                  </a:defRPr>
                </a:pPr>
                <a:endParaRPr lang="it-IT"/>
              </a:p>
            </c:txPr>
            <c:showLegendKey val="0"/>
            <c:showVal val="0"/>
            <c:showCatName val="1"/>
            <c:showSerName val="0"/>
            <c:showPercent val="1"/>
            <c:showBubbleSize val="0"/>
            <c:showLeaderLines val="0"/>
            <c:extLst>
              <c:ext xmlns:c15="http://schemas.microsoft.com/office/drawing/2012/chart" uri="{CE6537A1-D6FC-4f65-9D91-7224C49458BB}">
                <c15:spPr xmlns:c15="http://schemas.microsoft.com/office/drawing/2012/chart">
                  <a:prstGeom prst="roundRect">
                    <a:avLst/>
                  </a:prstGeom>
                  <a:noFill/>
                  <a:ln>
                    <a:noFill/>
                  </a:ln>
                </c15:spPr>
              </c:ext>
            </c:extLst>
          </c:dLbls>
          <c:cat>
            <c:strRef>
              <c:f>Foglio1!$A$2:$A$3</c:f>
              <c:strCache>
                <c:ptCount val="2"/>
                <c:pt idx="0">
                  <c:v>Laurea</c:v>
                </c:pt>
                <c:pt idx="1">
                  <c:v>No</c:v>
                </c:pt>
              </c:strCache>
            </c:strRef>
          </c:cat>
          <c:val>
            <c:numRef>
              <c:f>Foglio1!$B$2:$B$3</c:f>
              <c:numCache>
                <c:formatCode>0%</c:formatCode>
                <c:ptCount val="2"/>
                <c:pt idx="0">
                  <c:v>0.98</c:v>
                </c:pt>
                <c:pt idx="1">
                  <c:v>2.0000000000000018E-2</c:v>
                </c:pt>
              </c:numCache>
            </c:numRef>
          </c:val>
          <c:extLst>
            <c:ext xmlns:c16="http://schemas.microsoft.com/office/drawing/2014/chart" uri="{C3380CC4-5D6E-409C-BE32-E72D297353CC}">
              <c16:uniqueId val="{00000004-B321-44BE-B1BC-3A64246A5E14}"/>
            </c:ext>
          </c:extLst>
        </c:ser>
        <c:dLbls>
          <c:showLegendKey val="0"/>
          <c:showVal val="0"/>
          <c:showCatName val="0"/>
          <c:showSerName val="0"/>
          <c:showPercent val="0"/>
          <c:showBubbleSize val="0"/>
          <c:showLeaderLines val="0"/>
        </c:dLbls>
        <c:firstSliceAng val="220"/>
        <c:holeSize val="5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lang="it-IT"/>
      </a:pPr>
      <a:endParaRPr lang="it-IT"/>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0381427556336934E-2"/>
          <c:y val="0.1939377152109639"/>
          <c:w val="0.9422741499372338"/>
          <c:h val="0.64730378552042911"/>
        </c:manualLayout>
      </c:layout>
      <c:barChart>
        <c:barDir val="col"/>
        <c:grouping val="clustered"/>
        <c:varyColors val="0"/>
        <c:ser>
          <c:idx val="1"/>
          <c:order val="0"/>
          <c:tx>
            <c:strRef>
              <c:f>Foglio1!$B$1</c:f>
              <c:strCache>
                <c:ptCount val="1"/>
                <c:pt idx="0">
                  <c:v>Colonna1</c:v>
                </c:pt>
              </c:strCache>
            </c:strRef>
          </c:tx>
          <c:spPr>
            <a:solidFill>
              <a:srgbClr val="C90231"/>
            </a:solidFill>
            <a:ln w="25400">
              <a:noFill/>
            </a:ln>
            <a:effectLst/>
          </c:spPr>
          <c:invertIfNegative val="0"/>
          <c:dLbls>
            <c:dLbl>
              <c:idx val="0"/>
              <c:spPr>
                <a:solidFill>
                  <a:srgbClr val="C90231"/>
                </a:solid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bg1"/>
                      </a:solidFill>
                      <a:latin typeface="Arial Nova" panose="020B0504020202020204" pitchFamily="34" charset="0"/>
                      <a:ea typeface="+mn-ea"/>
                      <a:cs typeface="+mn-cs"/>
                    </a:defRPr>
                  </a:pPr>
                  <a:endParaRPr lang="it-IT"/>
                </a:p>
              </c:txPr>
              <c:dLblPos val="inEnd"/>
              <c:showLegendKey val="0"/>
              <c:showVal val="1"/>
              <c:showCatName val="0"/>
              <c:showSerName val="0"/>
              <c:showPercent val="0"/>
              <c:showBubbleSize val="0"/>
              <c:extLst>
                <c:ext xmlns:c16="http://schemas.microsoft.com/office/drawing/2014/chart" uri="{C3380CC4-5D6E-409C-BE32-E72D297353CC}">
                  <c16:uniqueId val="{00000000-374D-4756-8935-9590191CFB72}"/>
                </c:ext>
              </c:extLst>
            </c:dLbl>
            <c:dLbl>
              <c:idx val="1"/>
              <c:spPr>
                <a:solidFill>
                  <a:srgbClr val="C90231"/>
                </a:solid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bg1"/>
                      </a:solidFill>
                      <a:latin typeface="Arial Nova" panose="020B0504020202020204" pitchFamily="34" charset="0"/>
                      <a:ea typeface="+mn-ea"/>
                      <a:cs typeface="+mn-cs"/>
                    </a:defRPr>
                  </a:pPr>
                  <a:endParaRPr lang="it-IT"/>
                </a:p>
              </c:txPr>
              <c:dLblPos val="inEnd"/>
              <c:showLegendKey val="0"/>
              <c:showVal val="1"/>
              <c:showCatName val="0"/>
              <c:showSerName val="0"/>
              <c:showPercent val="0"/>
              <c:showBubbleSize val="0"/>
              <c:extLst>
                <c:ext xmlns:c16="http://schemas.microsoft.com/office/drawing/2014/chart" uri="{C3380CC4-5D6E-409C-BE32-E72D297353CC}">
                  <c16:uniqueId val="{00000001-374D-4756-8935-9590191CFB72}"/>
                </c:ext>
              </c:extLst>
            </c:dLbl>
            <c:dLbl>
              <c:idx val="3"/>
              <c:spPr>
                <a:solidFill>
                  <a:srgbClr val="C90231"/>
                </a:solid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bg1"/>
                      </a:solidFill>
                      <a:latin typeface="Arial Nova" panose="020B0504020202020204" pitchFamily="34" charset="0"/>
                      <a:ea typeface="+mn-ea"/>
                      <a:cs typeface="+mn-cs"/>
                    </a:defRPr>
                  </a:pPr>
                  <a:endParaRPr lang="it-IT"/>
                </a:p>
              </c:txPr>
              <c:dLblPos val="inEnd"/>
              <c:showLegendKey val="0"/>
              <c:showVal val="1"/>
              <c:showCatName val="0"/>
              <c:showSerName val="0"/>
              <c:showPercent val="0"/>
              <c:showBubbleSize val="0"/>
              <c:extLst>
                <c:ext xmlns:c16="http://schemas.microsoft.com/office/drawing/2014/chart" uri="{C3380CC4-5D6E-409C-BE32-E72D297353CC}">
                  <c16:uniqueId val="{00000001-2E19-4B91-8B06-24E2DDAFC128}"/>
                </c:ext>
              </c:extLst>
            </c:dLbl>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bg1"/>
                    </a:solidFill>
                    <a:latin typeface="Arial Nova" panose="020B0504020202020204" pitchFamily="34" charset="0"/>
                    <a:ea typeface="+mn-ea"/>
                    <a:cs typeface="+mn-cs"/>
                  </a:defRPr>
                </a:pPr>
                <a:endParaRPr lang="it-IT"/>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Foglio1!$A$2:$A$6</c:f>
              <c:strCache>
                <c:ptCount val="5"/>
                <c:pt idx="0">
                  <c:v>È decisamente aumentato</c:v>
                </c:pt>
                <c:pt idx="1">
                  <c:v>È aumentato, ma di poco</c:v>
                </c:pt>
                <c:pt idx="2">
                  <c:v>È rimasto sostanzialmente invariato</c:v>
                </c:pt>
                <c:pt idx="3">
                  <c:v>È diminuito, ma di poco</c:v>
                </c:pt>
                <c:pt idx="4">
                  <c:v>È decisamente diminuito</c:v>
                </c:pt>
              </c:strCache>
            </c:strRef>
          </c:cat>
          <c:val>
            <c:numRef>
              <c:f>Foglio1!$B$2:$B$6</c:f>
              <c:numCache>
                <c:formatCode>0%</c:formatCode>
                <c:ptCount val="5"/>
                <c:pt idx="0">
                  <c:v>4.1655172413793101E-2</c:v>
                </c:pt>
                <c:pt idx="1">
                  <c:v>0.10441379310344828</c:v>
                </c:pt>
                <c:pt idx="2">
                  <c:v>0.38468965517241382</c:v>
                </c:pt>
                <c:pt idx="3">
                  <c:v>0.28006896551724136</c:v>
                </c:pt>
                <c:pt idx="4">
                  <c:v>0.18917241379310346</c:v>
                </c:pt>
              </c:numCache>
            </c:numRef>
          </c:val>
          <c:extLst>
            <c:ext xmlns:c16="http://schemas.microsoft.com/office/drawing/2014/chart" uri="{C3380CC4-5D6E-409C-BE32-E72D297353CC}">
              <c16:uniqueId val="{00000000-2E19-4B91-8B06-24E2DDAFC128}"/>
            </c:ext>
          </c:extLst>
        </c:ser>
        <c:dLbls>
          <c:showLegendKey val="0"/>
          <c:showVal val="0"/>
          <c:showCatName val="0"/>
          <c:showSerName val="0"/>
          <c:showPercent val="0"/>
          <c:showBubbleSize val="0"/>
        </c:dLbls>
        <c:gapWidth val="20"/>
        <c:overlap val="-10"/>
        <c:axId val="191475408"/>
        <c:axId val="191480656"/>
      </c:barChart>
      <c:catAx>
        <c:axId val="191475408"/>
        <c:scaling>
          <c:orientation val="minMax"/>
        </c:scaling>
        <c:delete val="0"/>
        <c:axPos val="b"/>
        <c:numFmt formatCode="General" sourceLinked="1"/>
        <c:majorTickMark val="none"/>
        <c:minorTickMark val="none"/>
        <c:tickLblPos val="nextTo"/>
        <c:spPr>
          <a:noFill/>
          <a:ln w="38100" cap="flat" cmpd="sng" algn="ctr">
            <a:noFill/>
            <a:round/>
          </a:ln>
          <a:effectLst/>
        </c:spPr>
        <c:txPr>
          <a:bodyPr rot="-60000000" spcFirstLastPara="1" vertOverflow="ellipsis" vert="horz" wrap="square" anchor="ctr" anchorCtr="1"/>
          <a:lstStyle/>
          <a:p>
            <a:pPr>
              <a:defRPr sz="1400" b="0" i="0" u="none" strike="noStrike" kern="1200" baseline="0">
                <a:solidFill>
                  <a:schemeClr val="tx1"/>
                </a:solidFill>
                <a:latin typeface="Arial Nova" panose="020B0504020202020204" pitchFamily="34" charset="0"/>
                <a:ea typeface="+mn-ea"/>
                <a:cs typeface="+mn-cs"/>
              </a:defRPr>
            </a:pPr>
            <a:endParaRPr lang="it-IT"/>
          </a:p>
        </c:txPr>
        <c:crossAx val="191480656"/>
        <c:crosses val="autoZero"/>
        <c:auto val="1"/>
        <c:lblAlgn val="ctr"/>
        <c:lblOffset val="100"/>
        <c:noMultiLvlLbl val="0"/>
      </c:catAx>
      <c:valAx>
        <c:axId val="191480656"/>
        <c:scaling>
          <c:orientation val="minMax"/>
          <c:max val="0.42000000000000004"/>
        </c:scaling>
        <c:delete val="1"/>
        <c:axPos val="l"/>
        <c:numFmt formatCode="0%" sourceLinked="1"/>
        <c:majorTickMark val="out"/>
        <c:minorTickMark val="none"/>
        <c:tickLblPos val="nextTo"/>
        <c:crossAx val="191475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it-IT"/>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0381427556336934E-2"/>
          <c:y val="0.1939377152109639"/>
          <c:w val="0.9422741499372338"/>
          <c:h val="0.6057207275937242"/>
        </c:manualLayout>
      </c:layout>
      <c:barChart>
        <c:barDir val="col"/>
        <c:grouping val="clustered"/>
        <c:varyColors val="0"/>
        <c:ser>
          <c:idx val="1"/>
          <c:order val="0"/>
          <c:tx>
            <c:strRef>
              <c:f>Foglio1!$B$1</c:f>
              <c:strCache>
                <c:ptCount val="1"/>
                <c:pt idx="0">
                  <c:v>Colonna1</c:v>
                </c:pt>
              </c:strCache>
            </c:strRef>
          </c:tx>
          <c:spPr>
            <a:solidFill>
              <a:srgbClr val="C90231"/>
            </a:solidFill>
            <a:ln w="25400">
              <a:noFill/>
            </a:ln>
            <a:effectLst/>
          </c:spPr>
          <c:invertIfNegative val="0"/>
          <c:dLbls>
            <c:dLbl>
              <c:idx val="3"/>
              <c:spPr>
                <a:solidFill>
                  <a:srgbClr val="C90231"/>
                </a:solid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bg1"/>
                      </a:solidFill>
                      <a:latin typeface="Arial Nova" panose="020B0504020202020204" pitchFamily="34" charset="0"/>
                      <a:ea typeface="+mn-ea"/>
                      <a:cs typeface="+mn-cs"/>
                    </a:defRPr>
                  </a:pPr>
                  <a:endParaRPr lang="it-IT"/>
                </a:p>
              </c:txPr>
              <c:dLblPos val="inEnd"/>
              <c:showLegendKey val="0"/>
              <c:showVal val="1"/>
              <c:showCatName val="0"/>
              <c:showSerName val="0"/>
              <c:showPercent val="0"/>
              <c:showBubbleSize val="0"/>
              <c:extLst>
                <c:ext xmlns:c16="http://schemas.microsoft.com/office/drawing/2014/chart" uri="{C3380CC4-5D6E-409C-BE32-E72D297353CC}">
                  <c16:uniqueId val="{00000000-C889-46A0-8A22-49F729EC557D}"/>
                </c:ext>
              </c:extLst>
            </c:dLbl>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bg1"/>
                    </a:solidFill>
                    <a:latin typeface="Arial Nova" panose="020B0504020202020204" pitchFamily="34" charset="0"/>
                    <a:ea typeface="+mn-ea"/>
                    <a:cs typeface="+mn-cs"/>
                  </a:defRPr>
                </a:pPr>
                <a:endParaRPr lang="it-IT"/>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Foglio1!$A$2:$A$5</c:f>
              <c:strCache>
                <c:ptCount val="4"/>
                <c:pt idx="0">
                  <c:v>Meno di 11</c:v>
                </c:pt>
                <c:pt idx="1">
                  <c:v>Tra 11 e 20</c:v>
                </c:pt>
                <c:pt idx="2">
                  <c:v>Tra 21 e 30</c:v>
                </c:pt>
                <c:pt idx="3">
                  <c:v>Più di 30</c:v>
                </c:pt>
              </c:strCache>
            </c:strRef>
          </c:cat>
          <c:val>
            <c:numRef>
              <c:f>Foglio1!$B$2:$B$5</c:f>
              <c:numCache>
                <c:formatCode>0%</c:formatCode>
                <c:ptCount val="4"/>
                <c:pt idx="0">
                  <c:v>0.41789944722295336</c:v>
                </c:pt>
                <c:pt idx="1">
                  <c:v>0.27396683337720457</c:v>
                </c:pt>
                <c:pt idx="2">
                  <c:v>0.10960779152408527</c:v>
                </c:pt>
                <c:pt idx="3">
                  <c:v>0.19852592787575685</c:v>
                </c:pt>
              </c:numCache>
            </c:numRef>
          </c:val>
          <c:extLst>
            <c:ext xmlns:c16="http://schemas.microsoft.com/office/drawing/2014/chart" uri="{C3380CC4-5D6E-409C-BE32-E72D297353CC}">
              <c16:uniqueId val="{00000001-C889-46A0-8A22-49F729EC557D}"/>
            </c:ext>
          </c:extLst>
        </c:ser>
        <c:dLbls>
          <c:showLegendKey val="0"/>
          <c:showVal val="0"/>
          <c:showCatName val="0"/>
          <c:showSerName val="0"/>
          <c:showPercent val="0"/>
          <c:showBubbleSize val="0"/>
        </c:dLbls>
        <c:gapWidth val="20"/>
        <c:overlap val="-10"/>
        <c:axId val="191475408"/>
        <c:axId val="191480656"/>
      </c:barChart>
      <c:catAx>
        <c:axId val="191475408"/>
        <c:scaling>
          <c:orientation val="minMax"/>
        </c:scaling>
        <c:delete val="0"/>
        <c:axPos val="b"/>
        <c:numFmt formatCode="General" sourceLinked="1"/>
        <c:majorTickMark val="none"/>
        <c:minorTickMark val="none"/>
        <c:tickLblPos val="nextTo"/>
        <c:spPr>
          <a:noFill/>
          <a:ln w="38100" cap="flat" cmpd="sng" algn="ctr">
            <a:noFill/>
            <a:round/>
          </a:ln>
          <a:effectLst/>
        </c:spPr>
        <c:txPr>
          <a:bodyPr rot="-60000000" spcFirstLastPara="1" vertOverflow="ellipsis" vert="horz" wrap="square" anchor="ctr" anchorCtr="1"/>
          <a:lstStyle/>
          <a:p>
            <a:pPr>
              <a:defRPr sz="1400" b="0" i="0" u="none" strike="noStrike" kern="1200" baseline="0">
                <a:solidFill>
                  <a:schemeClr val="tx1"/>
                </a:solidFill>
                <a:latin typeface="Arial Nova" panose="020B0504020202020204" pitchFamily="34" charset="0"/>
                <a:ea typeface="+mn-ea"/>
                <a:cs typeface="+mn-cs"/>
              </a:defRPr>
            </a:pPr>
            <a:endParaRPr lang="it-IT"/>
          </a:p>
        </c:txPr>
        <c:crossAx val="191480656"/>
        <c:crosses val="autoZero"/>
        <c:auto val="1"/>
        <c:lblAlgn val="ctr"/>
        <c:lblOffset val="100"/>
        <c:noMultiLvlLbl val="0"/>
      </c:catAx>
      <c:valAx>
        <c:axId val="191480656"/>
        <c:scaling>
          <c:orientation val="minMax"/>
          <c:max val="0.42000000000000004"/>
        </c:scaling>
        <c:delete val="1"/>
        <c:axPos val="l"/>
        <c:numFmt formatCode="0%" sourceLinked="1"/>
        <c:majorTickMark val="out"/>
        <c:minorTickMark val="none"/>
        <c:tickLblPos val="nextTo"/>
        <c:crossAx val="191475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it-IT"/>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it-IT" sz="2000" b="1" dirty="0">
                <a:solidFill>
                  <a:schemeClr val="tx1"/>
                </a:solidFill>
                <a:latin typeface="Arial Nova" panose="020B0504020202020204" pitchFamily="34" charset="0"/>
              </a:rPr>
              <a:t>Mese riapertura (2021)</a:t>
            </a:r>
          </a:p>
        </c:rich>
      </c:tx>
      <c:layout>
        <c:manualLayout>
          <c:xMode val="edge"/>
          <c:yMode val="edge"/>
          <c:x val="6.4224548250129562E-2"/>
          <c:y val="2.5820469126071999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it-IT"/>
        </a:p>
      </c:txPr>
    </c:title>
    <c:autoTitleDeleted val="0"/>
    <c:plotArea>
      <c:layout>
        <c:manualLayout>
          <c:layoutTarget val="inner"/>
          <c:xMode val="edge"/>
          <c:yMode val="edge"/>
          <c:x val="4.6958624914493784E-2"/>
          <c:y val="0.19017588754474107"/>
          <c:w val="0.93492776083247287"/>
          <c:h val="0.50425715831844364"/>
        </c:manualLayout>
      </c:layout>
      <c:barChart>
        <c:barDir val="col"/>
        <c:grouping val="clustered"/>
        <c:varyColors val="0"/>
        <c:ser>
          <c:idx val="0"/>
          <c:order val="0"/>
          <c:tx>
            <c:strRef>
              <c:f>Foglio1!$B$1</c:f>
              <c:strCache>
                <c:ptCount val="1"/>
                <c:pt idx="0">
                  <c:v>Colonna1</c:v>
                </c:pt>
              </c:strCache>
            </c:strRef>
          </c:tx>
          <c:spPr>
            <a:solidFill>
              <a:srgbClr val="C90231"/>
            </a:solidFill>
            <a:ln>
              <a:noFill/>
            </a:ln>
            <a:effectLst/>
          </c:spPr>
          <c:invertIfNegative val="0"/>
          <c:dLbls>
            <c:dLbl>
              <c:idx val="3"/>
              <c:numFmt formatCode="0%" sourceLinked="0"/>
              <c:spPr>
                <a:solidFill>
                  <a:srgbClr val="C90231"/>
                </a:solid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Arial Nova" panose="020B0504020202020204" pitchFamily="34" charset="0"/>
                      <a:ea typeface="+mn-ea"/>
                      <a:cs typeface="+mn-cs"/>
                    </a:defRPr>
                  </a:pPr>
                  <a:endParaRPr lang="it-IT"/>
                </a:p>
              </c:txPr>
              <c:dLblPos val="inEnd"/>
              <c:showLegendKey val="0"/>
              <c:showVal val="1"/>
              <c:showCatName val="0"/>
              <c:showSerName val="0"/>
              <c:showPercent val="0"/>
              <c:showBubbleSize val="0"/>
              <c:extLst>
                <c:ext xmlns:c16="http://schemas.microsoft.com/office/drawing/2014/chart" uri="{C3380CC4-5D6E-409C-BE32-E72D297353CC}">
                  <c16:uniqueId val="{00000000-5242-4DBD-AA99-A362A0BFF4B0}"/>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Arial Nova" panose="020B0504020202020204" pitchFamily="34" charset="0"/>
                    <a:ea typeface="+mn-ea"/>
                    <a:cs typeface="+mn-cs"/>
                  </a:defRPr>
                </a:pPr>
                <a:endParaRPr lang="it-IT"/>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Foglio1!$A$2:$A$5</c:f>
              <c:strCache>
                <c:ptCount val="4"/>
                <c:pt idx="0">
                  <c:v>Ad aprile</c:v>
                </c:pt>
                <c:pt idx="1">
                  <c:v>Tra maggio e
giugno</c:v>
                </c:pt>
                <c:pt idx="2">
                  <c:v>Tra agosto e settembre</c:v>
                </c:pt>
                <c:pt idx="3">
                  <c:v>Dopo ottobre</c:v>
                </c:pt>
              </c:strCache>
            </c:strRef>
          </c:cat>
          <c:val>
            <c:numRef>
              <c:f>Foglio1!$B$2:$B$5</c:f>
              <c:numCache>
                <c:formatCode>0%</c:formatCode>
                <c:ptCount val="4"/>
                <c:pt idx="0">
                  <c:v>0.38877305533279866</c:v>
                </c:pt>
                <c:pt idx="1">
                  <c:v>0.40978348035284679</c:v>
                </c:pt>
                <c:pt idx="2">
                  <c:v>0.11804330392943062</c:v>
                </c:pt>
                <c:pt idx="3">
                  <c:v>8.3400160384923802E-2</c:v>
                </c:pt>
              </c:numCache>
            </c:numRef>
          </c:val>
          <c:extLst>
            <c:ext xmlns:c16="http://schemas.microsoft.com/office/drawing/2014/chart" uri="{C3380CC4-5D6E-409C-BE32-E72D297353CC}">
              <c16:uniqueId val="{00000000-3006-4332-9CCC-A406C4F3EBAF}"/>
            </c:ext>
          </c:extLst>
        </c:ser>
        <c:dLbls>
          <c:showLegendKey val="0"/>
          <c:showVal val="0"/>
          <c:showCatName val="0"/>
          <c:showSerName val="0"/>
          <c:showPercent val="0"/>
          <c:showBubbleSize val="0"/>
        </c:dLbls>
        <c:gapWidth val="30"/>
        <c:axId val="873500848"/>
        <c:axId val="873501504"/>
      </c:barChart>
      <c:catAx>
        <c:axId val="8735008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Arial Nova" panose="020B0504020202020204" pitchFamily="34" charset="0"/>
                <a:ea typeface="+mn-ea"/>
                <a:cs typeface="+mn-cs"/>
              </a:defRPr>
            </a:pPr>
            <a:endParaRPr lang="it-IT"/>
          </a:p>
        </c:txPr>
        <c:crossAx val="873501504"/>
        <c:crosses val="autoZero"/>
        <c:auto val="1"/>
        <c:lblAlgn val="ctr"/>
        <c:lblOffset val="100"/>
        <c:noMultiLvlLbl val="0"/>
      </c:catAx>
      <c:valAx>
        <c:axId val="873501504"/>
        <c:scaling>
          <c:orientation val="minMax"/>
          <c:max val="0.5"/>
          <c:min val="0"/>
        </c:scaling>
        <c:delete val="1"/>
        <c:axPos val="l"/>
        <c:numFmt formatCode="0%" sourceLinked="1"/>
        <c:majorTickMark val="out"/>
        <c:minorTickMark val="none"/>
        <c:tickLblPos val="nextTo"/>
        <c:crossAx val="87350084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it-IT"/>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it-IT" sz="2000" dirty="0">
                <a:latin typeface="Arial Nova" panose="020B0504020202020204" pitchFamily="34" charset="0"/>
              </a:rPr>
              <a:t>Numero medio ingressi nel post-riapertura e nel 2019</a:t>
            </a:r>
          </a:p>
        </c:rich>
      </c:tx>
      <c:layout>
        <c:manualLayout>
          <c:xMode val="edge"/>
          <c:yMode val="edge"/>
          <c:x val="0.14480600564983795"/>
          <c:y val="4.0703327118750757E-2"/>
        </c:manualLayout>
      </c:layout>
      <c:overlay val="0"/>
    </c:title>
    <c:autoTitleDeleted val="0"/>
    <c:plotArea>
      <c:layout>
        <c:manualLayout>
          <c:layoutTarget val="inner"/>
          <c:xMode val="edge"/>
          <c:yMode val="edge"/>
          <c:x val="0.14959191529180363"/>
          <c:y val="0.25794341953035216"/>
          <c:w val="0.70876676642922198"/>
          <c:h val="0.71798786504780443"/>
        </c:manualLayout>
      </c:layout>
      <c:barChart>
        <c:barDir val="bar"/>
        <c:grouping val="stacked"/>
        <c:varyColors val="0"/>
        <c:ser>
          <c:idx val="0"/>
          <c:order val="0"/>
          <c:tx>
            <c:strRef>
              <c:f>Foglio1!$B$1</c:f>
              <c:strCache>
                <c:ptCount val="1"/>
                <c:pt idx="0">
                  <c:v>Si</c:v>
                </c:pt>
              </c:strCache>
            </c:strRef>
          </c:tx>
          <c:spPr>
            <a:solidFill>
              <a:srgbClr val="C90231"/>
            </a:solidFill>
            <a:ln w="38100">
              <a:solidFill>
                <a:srgbClr val="C90231"/>
              </a:solidFill>
            </a:ln>
          </c:spPr>
          <c:invertIfNegative val="0"/>
          <c:dPt>
            <c:idx val="0"/>
            <c:invertIfNegative val="0"/>
            <c:bubble3D val="0"/>
            <c:spPr>
              <a:solidFill>
                <a:srgbClr val="C90231"/>
              </a:solidFill>
              <a:ln w="38100">
                <a:solidFill>
                  <a:srgbClr val="C90231"/>
                </a:solidFill>
              </a:ln>
              <a:effectLst/>
            </c:spPr>
            <c:extLst>
              <c:ext xmlns:c16="http://schemas.microsoft.com/office/drawing/2014/chart" uri="{C3380CC4-5D6E-409C-BE32-E72D297353CC}">
                <c16:uniqueId val="{00000001-8897-4638-A8D1-6B808A1D6B2E}"/>
              </c:ext>
            </c:extLst>
          </c:dPt>
          <c:dLbls>
            <c:dLbl>
              <c:idx val="0"/>
              <c:dLblPos val="ctr"/>
              <c:showLegendKey val="0"/>
              <c:showVal val="1"/>
              <c:showCatName val="0"/>
              <c:showSerName val="0"/>
              <c:showPercent val="0"/>
              <c:showBubbleSize val="0"/>
              <c:separator>; </c:separator>
              <c:extLst>
                <c:ext xmlns:c15="http://schemas.microsoft.com/office/drawing/2012/chart" uri="{CE6537A1-D6FC-4f65-9D91-7224C49458BB}">
                  <c15:layout>
                    <c:manualLayout>
                      <c:w val="0.24051849920246435"/>
                      <c:h val="0.20294793574369216"/>
                    </c:manualLayout>
                  </c15:layout>
                </c:ext>
                <c:ext xmlns:c16="http://schemas.microsoft.com/office/drawing/2014/chart" uri="{C3380CC4-5D6E-409C-BE32-E72D297353CC}">
                  <c16:uniqueId val="{00000001-8897-4638-A8D1-6B808A1D6B2E}"/>
                </c:ext>
              </c:extLst>
            </c:dLbl>
            <c:dLbl>
              <c:idx val="1"/>
              <c:dLblPos val="ctr"/>
              <c:showLegendKey val="0"/>
              <c:showVal val="1"/>
              <c:showCatName val="0"/>
              <c:showSerName val="0"/>
              <c:showPercent val="0"/>
              <c:showBubbleSize val="0"/>
              <c:separator>; </c:separator>
              <c:extLst>
                <c:ext xmlns:c15="http://schemas.microsoft.com/office/drawing/2012/chart" uri="{CE6537A1-D6FC-4f65-9D91-7224C49458BB}">
                  <c15:layout>
                    <c:manualLayout>
                      <c:w val="0.14682850882806042"/>
                      <c:h val="0.20294793574369216"/>
                    </c:manualLayout>
                  </c15:layout>
                </c:ext>
                <c:ext xmlns:c16="http://schemas.microsoft.com/office/drawing/2014/chart" uri="{C3380CC4-5D6E-409C-BE32-E72D297353CC}">
                  <c16:uniqueId val="{00000002-8897-4638-A8D1-6B808A1D6B2E}"/>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Arial Nova" panose="020B0504020202020204" pitchFamily="34" charset="0"/>
                    <a:ea typeface="+mn-ea"/>
                    <a:cs typeface="+mn-cs"/>
                  </a:defRPr>
                </a:pPr>
                <a:endParaRPr lang="it-IT"/>
              </a:p>
            </c:txPr>
            <c:dLblPos val="ctr"/>
            <c:showLegendKey val="0"/>
            <c:showVal val="1"/>
            <c:showCatName val="0"/>
            <c:showSerName val="0"/>
            <c:showPercent val="0"/>
            <c:showBubbleSize val="0"/>
            <c:separator>
</c:separator>
            <c:showLeaderLines val="0"/>
            <c:extLst>
              <c:ext xmlns:c15="http://schemas.microsoft.com/office/drawing/2012/chart" uri="{CE6537A1-D6FC-4f65-9D91-7224C49458BB}">
                <c15:showLeaderLines val="0"/>
              </c:ext>
            </c:extLst>
          </c:dLbls>
          <c:cat>
            <c:strRef>
              <c:f>Foglio1!$A$2:$A$3</c:f>
              <c:strCache>
                <c:ptCount val="2"/>
                <c:pt idx="0">
                  <c:v>2021/22</c:v>
                </c:pt>
                <c:pt idx="1">
                  <c:v>2019</c:v>
                </c:pt>
              </c:strCache>
            </c:strRef>
          </c:cat>
          <c:val>
            <c:numRef>
              <c:f>Foglio1!$B$2:$B$3</c:f>
              <c:numCache>
                <c:formatCode>_-* #,##0_-;\-* #,##0_-;_-* "-"??_-;_-@_-</c:formatCode>
                <c:ptCount val="2"/>
                <c:pt idx="0">
                  <c:v>21330.86</c:v>
                </c:pt>
                <c:pt idx="1">
                  <c:v>41227</c:v>
                </c:pt>
              </c:numCache>
            </c:numRef>
          </c:val>
          <c:extLst>
            <c:ext xmlns:c16="http://schemas.microsoft.com/office/drawing/2014/chart" uri="{C3380CC4-5D6E-409C-BE32-E72D297353CC}">
              <c16:uniqueId val="{00000003-8897-4638-A8D1-6B808A1D6B2E}"/>
            </c:ext>
          </c:extLst>
        </c:ser>
        <c:dLbls>
          <c:showLegendKey val="0"/>
          <c:showVal val="0"/>
          <c:showCatName val="0"/>
          <c:showSerName val="0"/>
          <c:showPercent val="0"/>
          <c:showBubbleSize val="0"/>
        </c:dLbls>
        <c:gapWidth val="100"/>
        <c:overlap val="100"/>
        <c:axId val="779729648"/>
        <c:axId val="779727984"/>
      </c:barChart>
      <c:valAx>
        <c:axId val="779727984"/>
        <c:scaling>
          <c:orientation val="minMax"/>
          <c:max val="50000"/>
          <c:min val="0"/>
        </c:scaling>
        <c:delete val="1"/>
        <c:axPos val="b"/>
        <c:numFmt formatCode="_-* #,##0_-;\-* #,##0_-;_-* &quot;-&quot;??_-;_-@_-" sourceLinked="1"/>
        <c:majorTickMark val="out"/>
        <c:minorTickMark val="none"/>
        <c:tickLblPos val="nextTo"/>
        <c:crossAx val="779729648"/>
        <c:crosses val="autoZero"/>
        <c:crossBetween val="between"/>
      </c:valAx>
      <c:catAx>
        <c:axId val="779729648"/>
        <c:scaling>
          <c:orientation val="minMax"/>
        </c:scaling>
        <c:delete val="0"/>
        <c:axPos val="l"/>
        <c:numFmt formatCode="General" sourceLinked="1"/>
        <c:majorTickMark val="out"/>
        <c:minorTickMark val="none"/>
        <c:tickLblPos val="nextTo"/>
        <c:txPr>
          <a:bodyPr/>
          <a:lstStyle/>
          <a:p>
            <a:pPr>
              <a:defRPr sz="1600">
                <a:latin typeface="Arial Nova" panose="020B0504020202020204" pitchFamily="34" charset="0"/>
              </a:defRPr>
            </a:pPr>
            <a:endParaRPr lang="it-IT"/>
          </a:p>
        </c:txPr>
        <c:crossAx val="779727984"/>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it-IT"/>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0381427556336934E-2"/>
          <c:y val="0.1939377152109639"/>
          <c:w val="0.9422741499372338"/>
          <c:h val="0.64730378552042911"/>
        </c:manualLayout>
      </c:layout>
      <c:barChart>
        <c:barDir val="col"/>
        <c:grouping val="clustered"/>
        <c:varyColors val="0"/>
        <c:ser>
          <c:idx val="1"/>
          <c:order val="0"/>
          <c:tx>
            <c:strRef>
              <c:f>Foglio1!$B$1</c:f>
              <c:strCache>
                <c:ptCount val="1"/>
                <c:pt idx="0">
                  <c:v>Colonna1</c:v>
                </c:pt>
              </c:strCache>
            </c:strRef>
          </c:tx>
          <c:spPr>
            <a:solidFill>
              <a:srgbClr val="C90231"/>
            </a:solidFill>
            <a:ln w="25400">
              <a:noFill/>
            </a:ln>
            <a:effectLst/>
          </c:spPr>
          <c:invertIfNegative val="0"/>
          <c:dLbls>
            <c:dLbl>
              <c:idx val="0"/>
              <c:spPr>
                <a:solidFill>
                  <a:srgbClr val="C90231"/>
                </a:solid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bg1"/>
                      </a:solidFill>
                      <a:latin typeface="Arial Nova" panose="020B0504020202020204" pitchFamily="34" charset="0"/>
                      <a:ea typeface="+mn-ea"/>
                      <a:cs typeface="+mn-cs"/>
                    </a:defRPr>
                  </a:pPr>
                  <a:endParaRPr lang="it-IT"/>
                </a:p>
              </c:txPr>
              <c:dLblPos val="inEnd"/>
              <c:showLegendKey val="0"/>
              <c:showVal val="1"/>
              <c:showCatName val="0"/>
              <c:showSerName val="0"/>
              <c:showPercent val="0"/>
              <c:showBubbleSize val="0"/>
              <c:extLst>
                <c:ext xmlns:c16="http://schemas.microsoft.com/office/drawing/2014/chart" uri="{C3380CC4-5D6E-409C-BE32-E72D297353CC}">
                  <c16:uniqueId val="{00000000-D6C7-4827-8C5D-1DCD9FBC0B01}"/>
                </c:ext>
              </c:extLst>
            </c:dLbl>
            <c:dLbl>
              <c:idx val="1"/>
              <c:spPr>
                <a:solidFill>
                  <a:srgbClr val="C90231"/>
                </a:solid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bg1"/>
                      </a:solidFill>
                      <a:latin typeface="Arial Nova" panose="020B0504020202020204" pitchFamily="34" charset="0"/>
                      <a:ea typeface="+mn-ea"/>
                      <a:cs typeface="+mn-cs"/>
                    </a:defRPr>
                  </a:pPr>
                  <a:endParaRPr lang="it-IT"/>
                </a:p>
              </c:txPr>
              <c:dLblPos val="inEnd"/>
              <c:showLegendKey val="0"/>
              <c:showVal val="1"/>
              <c:showCatName val="0"/>
              <c:showSerName val="0"/>
              <c:showPercent val="0"/>
              <c:showBubbleSize val="0"/>
              <c:extLst>
                <c:ext xmlns:c16="http://schemas.microsoft.com/office/drawing/2014/chart" uri="{C3380CC4-5D6E-409C-BE32-E72D297353CC}">
                  <c16:uniqueId val="{00000001-D6C7-4827-8C5D-1DCD9FBC0B01}"/>
                </c:ext>
              </c:extLst>
            </c:dLbl>
            <c:dLbl>
              <c:idx val="2"/>
              <c:spPr>
                <a:solidFill>
                  <a:srgbClr val="C90231"/>
                </a:solid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bg1"/>
                      </a:solidFill>
                      <a:latin typeface="Arial Nova" panose="020B0504020202020204" pitchFamily="34" charset="0"/>
                      <a:ea typeface="+mn-ea"/>
                      <a:cs typeface="+mn-cs"/>
                    </a:defRPr>
                  </a:pPr>
                  <a:endParaRPr lang="it-IT"/>
                </a:p>
              </c:txPr>
              <c:dLblPos val="inEnd"/>
              <c:showLegendKey val="0"/>
              <c:showVal val="1"/>
              <c:showCatName val="0"/>
              <c:showSerName val="0"/>
              <c:showPercent val="0"/>
              <c:showBubbleSize val="0"/>
              <c:extLst>
                <c:ext xmlns:c16="http://schemas.microsoft.com/office/drawing/2014/chart" uri="{C3380CC4-5D6E-409C-BE32-E72D297353CC}">
                  <c16:uniqueId val="{00000002-D6C7-4827-8C5D-1DCD9FBC0B01}"/>
                </c:ext>
              </c:extLst>
            </c:dLbl>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bg1"/>
                    </a:solidFill>
                    <a:latin typeface="Arial Nova" panose="020B0504020202020204" pitchFamily="34" charset="0"/>
                    <a:ea typeface="+mn-ea"/>
                    <a:cs typeface="+mn-cs"/>
                  </a:defRPr>
                </a:pPr>
                <a:endParaRPr lang="it-IT"/>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Foglio1!$A$2:$A$6</c:f>
              <c:strCache>
                <c:ptCount val="5"/>
                <c:pt idx="0">
                  <c:v>Aumento</c:v>
                </c:pt>
                <c:pt idx="1">
                  <c:v>Riduzione &lt;30%</c:v>
                </c:pt>
                <c:pt idx="2">
                  <c:v>Riduzione tra 30% e 50%</c:v>
                </c:pt>
                <c:pt idx="3">
                  <c:v>Riduzione tra 50% e 70%</c:v>
                </c:pt>
                <c:pt idx="4">
                  <c:v>Riduzione &gt;70%</c:v>
                </c:pt>
              </c:strCache>
            </c:strRef>
          </c:cat>
          <c:val>
            <c:numRef>
              <c:f>Foglio1!$B$2:$B$6</c:f>
              <c:numCache>
                <c:formatCode>0%</c:formatCode>
                <c:ptCount val="5"/>
                <c:pt idx="0">
                  <c:v>0.06</c:v>
                </c:pt>
                <c:pt idx="1">
                  <c:v>7.0000000000000007E-2</c:v>
                </c:pt>
                <c:pt idx="2">
                  <c:v>0.28000000000000003</c:v>
                </c:pt>
                <c:pt idx="3">
                  <c:v>0.43</c:v>
                </c:pt>
                <c:pt idx="4">
                  <c:v>0.15</c:v>
                </c:pt>
              </c:numCache>
            </c:numRef>
          </c:val>
          <c:extLst>
            <c:ext xmlns:c16="http://schemas.microsoft.com/office/drawing/2014/chart" uri="{C3380CC4-5D6E-409C-BE32-E72D297353CC}">
              <c16:uniqueId val="{00000003-D6C7-4827-8C5D-1DCD9FBC0B01}"/>
            </c:ext>
          </c:extLst>
        </c:ser>
        <c:dLbls>
          <c:showLegendKey val="0"/>
          <c:showVal val="0"/>
          <c:showCatName val="0"/>
          <c:showSerName val="0"/>
          <c:showPercent val="0"/>
          <c:showBubbleSize val="0"/>
        </c:dLbls>
        <c:gapWidth val="20"/>
        <c:overlap val="-10"/>
        <c:axId val="191475408"/>
        <c:axId val="191480656"/>
      </c:barChart>
      <c:catAx>
        <c:axId val="191475408"/>
        <c:scaling>
          <c:orientation val="minMax"/>
        </c:scaling>
        <c:delete val="0"/>
        <c:axPos val="b"/>
        <c:numFmt formatCode="General" sourceLinked="1"/>
        <c:majorTickMark val="none"/>
        <c:minorTickMark val="none"/>
        <c:tickLblPos val="nextTo"/>
        <c:spPr>
          <a:noFill/>
          <a:ln w="38100" cap="flat" cmpd="sng" algn="ctr">
            <a:noFill/>
            <a:round/>
          </a:ln>
          <a:effectLst/>
        </c:spPr>
        <c:txPr>
          <a:bodyPr rot="-60000000" spcFirstLastPara="1" vertOverflow="ellipsis" vert="horz" wrap="square" anchor="ctr" anchorCtr="1"/>
          <a:lstStyle/>
          <a:p>
            <a:pPr>
              <a:defRPr sz="1400" b="0" i="0" u="none" strike="noStrike" kern="1200" baseline="0">
                <a:solidFill>
                  <a:schemeClr val="tx1"/>
                </a:solidFill>
                <a:latin typeface="Arial Nova" panose="020B0504020202020204" pitchFamily="34" charset="0"/>
                <a:ea typeface="+mn-ea"/>
                <a:cs typeface="+mn-cs"/>
              </a:defRPr>
            </a:pPr>
            <a:endParaRPr lang="it-IT"/>
          </a:p>
        </c:txPr>
        <c:crossAx val="191480656"/>
        <c:crosses val="autoZero"/>
        <c:auto val="1"/>
        <c:lblAlgn val="ctr"/>
        <c:lblOffset val="100"/>
        <c:noMultiLvlLbl val="0"/>
      </c:catAx>
      <c:valAx>
        <c:axId val="191480656"/>
        <c:scaling>
          <c:orientation val="minMax"/>
          <c:max val="0.45"/>
          <c:min val="0"/>
        </c:scaling>
        <c:delete val="1"/>
        <c:axPos val="l"/>
        <c:numFmt formatCode="0%" sourceLinked="1"/>
        <c:majorTickMark val="out"/>
        <c:minorTickMark val="none"/>
        <c:tickLblPos val="nextTo"/>
        <c:crossAx val="191475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it-IT"/>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0381427556336934E-2"/>
          <c:y val="0.1939377152109639"/>
          <c:w val="0.9422741499372338"/>
          <c:h val="0.64730378552042911"/>
        </c:manualLayout>
      </c:layout>
      <c:barChart>
        <c:barDir val="col"/>
        <c:grouping val="clustered"/>
        <c:varyColors val="0"/>
        <c:ser>
          <c:idx val="1"/>
          <c:order val="0"/>
          <c:tx>
            <c:strRef>
              <c:f>Foglio1!$B$1</c:f>
              <c:strCache>
                <c:ptCount val="1"/>
                <c:pt idx="0">
                  <c:v>Colonna1</c:v>
                </c:pt>
              </c:strCache>
            </c:strRef>
          </c:tx>
          <c:spPr>
            <a:solidFill>
              <a:srgbClr val="C90231"/>
            </a:solidFill>
            <a:ln w="25400">
              <a:noFill/>
            </a:ln>
            <a:effectLst/>
          </c:spPr>
          <c:invertIfNegative val="0"/>
          <c:dLbls>
            <c:dLbl>
              <c:idx val="0"/>
              <c:spPr>
                <a:solidFill>
                  <a:srgbClr val="C90231"/>
                </a:solid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bg1"/>
                      </a:solidFill>
                      <a:latin typeface="Arial Nova" panose="020B0504020202020204" pitchFamily="34" charset="0"/>
                      <a:ea typeface="+mn-ea"/>
                      <a:cs typeface="+mn-cs"/>
                    </a:defRPr>
                  </a:pPr>
                  <a:endParaRPr lang="it-IT"/>
                </a:p>
              </c:txPr>
              <c:dLblPos val="inEnd"/>
              <c:showLegendKey val="0"/>
              <c:showVal val="1"/>
              <c:showCatName val="0"/>
              <c:showSerName val="0"/>
              <c:showPercent val="0"/>
              <c:showBubbleSize val="0"/>
              <c:extLst>
                <c:ext xmlns:c16="http://schemas.microsoft.com/office/drawing/2014/chart" uri="{C3380CC4-5D6E-409C-BE32-E72D297353CC}">
                  <c16:uniqueId val="{00000000-38FC-4FBC-A4F0-B398934844DF}"/>
                </c:ext>
              </c:extLst>
            </c:dLbl>
            <c:dLbl>
              <c:idx val="1"/>
              <c:spPr>
                <a:solidFill>
                  <a:srgbClr val="C90231"/>
                </a:solid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bg1"/>
                      </a:solidFill>
                      <a:latin typeface="Arial Nova" panose="020B0504020202020204" pitchFamily="34" charset="0"/>
                      <a:ea typeface="+mn-ea"/>
                      <a:cs typeface="+mn-cs"/>
                    </a:defRPr>
                  </a:pPr>
                  <a:endParaRPr lang="it-IT"/>
                </a:p>
              </c:txPr>
              <c:dLblPos val="inEnd"/>
              <c:showLegendKey val="0"/>
              <c:showVal val="1"/>
              <c:showCatName val="0"/>
              <c:showSerName val="0"/>
              <c:showPercent val="0"/>
              <c:showBubbleSize val="0"/>
              <c:extLst>
                <c:ext xmlns:c16="http://schemas.microsoft.com/office/drawing/2014/chart" uri="{C3380CC4-5D6E-409C-BE32-E72D297353CC}">
                  <c16:uniqueId val="{00000001-38FC-4FBC-A4F0-B398934844DF}"/>
                </c:ext>
              </c:extLst>
            </c:dLbl>
            <c:dLbl>
              <c:idx val="2"/>
              <c:spPr>
                <a:solidFill>
                  <a:srgbClr val="C90231"/>
                </a:solid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bg1"/>
                      </a:solidFill>
                      <a:latin typeface="Arial Nova" panose="020B0504020202020204" pitchFamily="34" charset="0"/>
                      <a:ea typeface="+mn-ea"/>
                      <a:cs typeface="+mn-cs"/>
                    </a:defRPr>
                  </a:pPr>
                  <a:endParaRPr lang="it-IT"/>
                </a:p>
              </c:txPr>
              <c:dLblPos val="inEnd"/>
              <c:showLegendKey val="0"/>
              <c:showVal val="1"/>
              <c:showCatName val="0"/>
              <c:showSerName val="0"/>
              <c:showPercent val="0"/>
              <c:showBubbleSize val="0"/>
              <c:extLst>
                <c:ext xmlns:c16="http://schemas.microsoft.com/office/drawing/2014/chart" uri="{C3380CC4-5D6E-409C-BE32-E72D297353CC}">
                  <c16:uniqueId val="{00000000-9572-46FC-B455-D9B2EFFC2A3F}"/>
                </c:ext>
              </c:extLst>
            </c:dLbl>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bg1"/>
                    </a:solidFill>
                    <a:latin typeface="Arial Nova" panose="020B0504020202020204" pitchFamily="34" charset="0"/>
                    <a:ea typeface="+mn-ea"/>
                    <a:cs typeface="+mn-cs"/>
                  </a:defRPr>
                </a:pPr>
                <a:endParaRPr lang="it-IT"/>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Foglio1!$A$2:$A$5</c:f>
              <c:strCache>
                <c:ptCount val="4"/>
                <c:pt idx="0">
                  <c:v>È aumentato, ma di poco</c:v>
                </c:pt>
                <c:pt idx="1">
                  <c:v>È rimasto sostanzialmente invariato</c:v>
                </c:pt>
                <c:pt idx="2">
                  <c:v>È diminuito, ma di poco</c:v>
                </c:pt>
                <c:pt idx="3">
                  <c:v>È decisamente diminuito</c:v>
                </c:pt>
              </c:strCache>
            </c:strRef>
          </c:cat>
          <c:val>
            <c:numRef>
              <c:f>Foglio1!$B$2:$B$5</c:f>
              <c:numCache>
                <c:formatCode>0%</c:formatCode>
                <c:ptCount val="4"/>
                <c:pt idx="0">
                  <c:v>8.0000000000000002E-3</c:v>
                </c:pt>
                <c:pt idx="1">
                  <c:v>2.3E-2</c:v>
                </c:pt>
                <c:pt idx="2">
                  <c:v>4.7E-2</c:v>
                </c:pt>
                <c:pt idx="3">
                  <c:v>0.92200000000000004</c:v>
                </c:pt>
              </c:numCache>
            </c:numRef>
          </c:val>
          <c:extLst>
            <c:ext xmlns:c16="http://schemas.microsoft.com/office/drawing/2014/chart" uri="{C3380CC4-5D6E-409C-BE32-E72D297353CC}">
              <c16:uniqueId val="{00000003-38FC-4FBC-A4F0-B398934844DF}"/>
            </c:ext>
          </c:extLst>
        </c:ser>
        <c:dLbls>
          <c:showLegendKey val="0"/>
          <c:showVal val="0"/>
          <c:showCatName val="0"/>
          <c:showSerName val="0"/>
          <c:showPercent val="0"/>
          <c:showBubbleSize val="0"/>
        </c:dLbls>
        <c:gapWidth val="20"/>
        <c:overlap val="-10"/>
        <c:axId val="191475408"/>
        <c:axId val="191480656"/>
      </c:barChart>
      <c:catAx>
        <c:axId val="191475408"/>
        <c:scaling>
          <c:orientation val="minMax"/>
        </c:scaling>
        <c:delete val="0"/>
        <c:axPos val="b"/>
        <c:numFmt formatCode="General" sourceLinked="1"/>
        <c:majorTickMark val="none"/>
        <c:minorTickMark val="none"/>
        <c:tickLblPos val="nextTo"/>
        <c:spPr>
          <a:noFill/>
          <a:ln w="38100" cap="flat" cmpd="sng" algn="ctr">
            <a:noFill/>
            <a:round/>
          </a:ln>
          <a:effectLst/>
        </c:spPr>
        <c:txPr>
          <a:bodyPr rot="-60000000" spcFirstLastPara="1" vertOverflow="ellipsis" vert="horz" wrap="square" anchor="ctr" anchorCtr="1"/>
          <a:lstStyle/>
          <a:p>
            <a:pPr>
              <a:defRPr sz="1400" b="0" i="0" u="none" strike="noStrike" kern="1200" baseline="0">
                <a:solidFill>
                  <a:schemeClr val="tx1"/>
                </a:solidFill>
                <a:latin typeface="Arial Nova" panose="020B0504020202020204" pitchFamily="34" charset="0"/>
                <a:ea typeface="+mn-ea"/>
                <a:cs typeface="+mn-cs"/>
              </a:defRPr>
            </a:pPr>
            <a:endParaRPr lang="it-IT"/>
          </a:p>
        </c:txPr>
        <c:crossAx val="191480656"/>
        <c:crosses val="autoZero"/>
        <c:auto val="1"/>
        <c:lblAlgn val="ctr"/>
        <c:lblOffset val="100"/>
        <c:noMultiLvlLbl val="0"/>
      </c:catAx>
      <c:valAx>
        <c:axId val="191480656"/>
        <c:scaling>
          <c:orientation val="minMax"/>
          <c:max val="1"/>
          <c:min val="0"/>
        </c:scaling>
        <c:delete val="1"/>
        <c:axPos val="l"/>
        <c:numFmt formatCode="0%" sourceLinked="1"/>
        <c:majorTickMark val="out"/>
        <c:minorTickMark val="none"/>
        <c:tickLblPos val="nextTo"/>
        <c:crossAx val="191475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it-IT"/>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it-IT" sz="2000" b="1" dirty="0">
                <a:solidFill>
                  <a:schemeClr val="tx1"/>
                </a:solidFill>
                <a:latin typeface="Arial Nova" panose="020B0504020202020204" pitchFamily="34" charset="0"/>
              </a:rPr>
              <a:t>Numero medio di posti per sala</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it-IT"/>
        </a:p>
      </c:txPr>
    </c:title>
    <c:autoTitleDeleted val="0"/>
    <c:plotArea>
      <c:layout>
        <c:manualLayout>
          <c:layoutTarget val="inner"/>
          <c:xMode val="edge"/>
          <c:yMode val="edge"/>
          <c:x val="0.20044631200054386"/>
          <c:y val="0.20065831086228536"/>
          <c:w val="0.79955368799945614"/>
          <c:h val="0.7040181138562942"/>
        </c:manualLayout>
      </c:layout>
      <c:barChart>
        <c:barDir val="bar"/>
        <c:grouping val="clustered"/>
        <c:varyColors val="0"/>
        <c:ser>
          <c:idx val="0"/>
          <c:order val="0"/>
          <c:tx>
            <c:strRef>
              <c:f>Foglio1!$B$1</c:f>
              <c:strCache>
                <c:ptCount val="1"/>
                <c:pt idx="0">
                  <c:v>Colonna1</c:v>
                </c:pt>
              </c:strCache>
            </c:strRef>
          </c:tx>
          <c:spPr>
            <a:solidFill>
              <a:srgbClr val="C90231"/>
            </a:solidFill>
            <a:ln>
              <a:noFill/>
            </a:ln>
            <a:effectLst/>
          </c:spPr>
          <c:invertIfNegative val="0"/>
          <c:dLbls>
            <c:numFmt formatCode="_-* #,##0_-;\-* #,##0_-;_-* &quot;-&quot;??_-;_-@_-" sourceLinked="0"/>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Arial Nova" panose="020B0504020202020204" pitchFamily="34" charset="0"/>
                    <a:ea typeface="+mn-ea"/>
                    <a:cs typeface="+mn-cs"/>
                  </a:defRPr>
                </a:pPr>
                <a:endParaRPr lang="it-IT"/>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Foglio1!$A$2:$A$5</c:f>
              <c:strCache>
                <c:ptCount val="4"/>
                <c:pt idx="0">
                  <c:v>Sala 4</c:v>
                </c:pt>
                <c:pt idx="1">
                  <c:v>Sala 3</c:v>
                </c:pt>
                <c:pt idx="2">
                  <c:v>Sala 2</c:v>
                </c:pt>
                <c:pt idx="3">
                  <c:v>Sala 1</c:v>
                </c:pt>
              </c:strCache>
            </c:strRef>
          </c:cat>
          <c:val>
            <c:numRef>
              <c:f>Foglio1!$B$2:$B$5</c:f>
              <c:numCache>
                <c:formatCode>_-* #,##0_-;\-* #,##0_-;_-* "-"??_-;_-@_-</c:formatCode>
                <c:ptCount val="4"/>
                <c:pt idx="0">
                  <c:v>109</c:v>
                </c:pt>
                <c:pt idx="1">
                  <c:v>116</c:v>
                </c:pt>
                <c:pt idx="2">
                  <c:v>122</c:v>
                </c:pt>
                <c:pt idx="3">
                  <c:v>321</c:v>
                </c:pt>
              </c:numCache>
            </c:numRef>
          </c:val>
          <c:extLst>
            <c:ext xmlns:c16="http://schemas.microsoft.com/office/drawing/2014/chart" uri="{C3380CC4-5D6E-409C-BE32-E72D297353CC}">
              <c16:uniqueId val="{00000000-3006-4332-9CCC-A406C4F3EBAF}"/>
            </c:ext>
          </c:extLst>
        </c:ser>
        <c:dLbls>
          <c:showLegendKey val="0"/>
          <c:showVal val="0"/>
          <c:showCatName val="0"/>
          <c:showSerName val="0"/>
          <c:showPercent val="0"/>
          <c:showBubbleSize val="0"/>
        </c:dLbls>
        <c:gapWidth val="30"/>
        <c:axId val="873500848"/>
        <c:axId val="873501504"/>
      </c:barChart>
      <c:catAx>
        <c:axId val="87350084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Arial Nova" panose="020B0504020202020204" pitchFamily="34" charset="0"/>
                <a:ea typeface="+mn-ea"/>
                <a:cs typeface="+mn-cs"/>
              </a:defRPr>
            </a:pPr>
            <a:endParaRPr lang="it-IT"/>
          </a:p>
        </c:txPr>
        <c:crossAx val="873501504"/>
        <c:crosses val="autoZero"/>
        <c:auto val="1"/>
        <c:lblAlgn val="ctr"/>
        <c:lblOffset val="100"/>
        <c:noMultiLvlLbl val="0"/>
      </c:catAx>
      <c:valAx>
        <c:axId val="873501504"/>
        <c:scaling>
          <c:orientation val="minMax"/>
          <c:max val="333"/>
          <c:min val="0"/>
        </c:scaling>
        <c:delete val="1"/>
        <c:axPos val="b"/>
        <c:numFmt formatCode="_-* #,##0_-;\-* #,##0_-;_-* &quot;-&quot;??_-;_-@_-" sourceLinked="1"/>
        <c:majorTickMark val="out"/>
        <c:minorTickMark val="none"/>
        <c:tickLblPos val="nextTo"/>
        <c:crossAx val="87350084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it-IT"/>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it-IT" sz="2000" dirty="0">
                <a:latin typeface="Arial Nova" panose="020B0504020202020204" pitchFamily="34" charset="0"/>
              </a:rPr>
              <a:t>Tipologie di proiettori</a:t>
            </a:r>
            <a:r>
              <a:rPr lang="it-IT" sz="2000" baseline="0" dirty="0">
                <a:latin typeface="Arial Nova" panose="020B0504020202020204" pitchFamily="34" charset="0"/>
              </a:rPr>
              <a:t> disponibili </a:t>
            </a:r>
          </a:p>
          <a:p>
            <a:pPr>
              <a:defRPr/>
            </a:pPr>
            <a:r>
              <a:rPr lang="it-IT" sz="2000" baseline="0" dirty="0">
                <a:latin typeface="Arial Nova" panose="020B0504020202020204" pitchFamily="34" charset="0"/>
              </a:rPr>
              <a:t>nel proprio cinema</a:t>
            </a:r>
            <a:endParaRPr lang="it-IT" sz="2000" dirty="0">
              <a:latin typeface="Arial Nova" panose="020B0504020202020204" pitchFamily="34" charset="0"/>
            </a:endParaRPr>
          </a:p>
        </c:rich>
      </c:tx>
      <c:overlay val="0"/>
    </c:title>
    <c:autoTitleDeleted val="0"/>
    <c:plotArea>
      <c:layout>
        <c:manualLayout>
          <c:layoutTarget val="inner"/>
          <c:xMode val="edge"/>
          <c:yMode val="edge"/>
          <c:x val="6.3331393272451283E-2"/>
          <c:y val="0.25794341953035216"/>
          <c:w val="0.89621105705275494"/>
          <c:h val="0.71798786504780443"/>
        </c:manualLayout>
      </c:layout>
      <c:barChart>
        <c:barDir val="bar"/>
        <c:grouping val="stacked"/>
        <c:varyColors val="0"/>
        <c:ser>
          <c:idx val="0"/>
          <c:order val="0"/>
          <c:tx>
            <c:strRef>
              <c:f>Foglio1!$B$1</c:f>
              <c:strCache>
                <c:ptCount val="1"/>
                <c:pt idx="0">
                  <c:v>Si</c:v>
                </c:pt>
              </c:strCache>
            </c:strRef>
          </c:tx>
          <c:spPr>
            <a:solidFill>
              <a:srgbClr val="C90231"/>
            </a:solidFill>
            <a:ln w="38100">
              <a:solidFill>
                <a:srgbClr val="C90231"/>
              </a:solidFill>
            </a:ln>
          </c:spPr>
          <c:invertIfNegative val="0"/>
          <c:dPt>
            <c:idx val="0"/>
            <c:invertIfNegative val="0"/>
            <c:bubble3D val="0"/>
            <c:spPr>
              <a:solidFill>
                <a:srgbClr val="C90231"/>
              </a:solidFill>
              <a:ln w="38100">
                <a:solidFill>
                  <a:srgbClr val="C90231"/>
                </a:solidFill>
              </a:ln>
              <a:effectLst/>
            </c:spPr>
            <c:extLst>
              <c:ext xmlns:c16="http://schemas.microsoft.com/office/drawing/2014/chart" uri="{C3380CC4-5D6E-409C-BE32-E72D297353CC}">
                <c16:uniqueId val="{00000001-C883-484A-9761-5F373FF681B0}"/>
              </c:ext>
            </c:extLst>
          </c:dPt>
          <c:dLbls>
            <c:dLbl>
              <c:idx val="0"/>
              <c:dLblPos val="ctr"/>
              <c:showLegendKey val="0"/>
              <c:showVal val="1"/>
              <c:showCatName val="1"/>
              <c:showSerName val="0"/>
              <c:showPercent val="0"/>
              <c:showBubbleSize val="0"/>
              <c:separator>; </c:separator>
              <c:extLst>
                <c:ext xmlns:c15="http://schemas.microsoft.com/office/drawing/2012/chart" uri="{CE6537A1-D6FC-4f65-9D91-7224C49458BB}">
                  <c15:layout>
                    <c:manualLayout>
                      <c:w val="0.24051849920246435"/>
                      <c:h val="0.20294793574369216"/>
                    </c:manualLayout>
                  </c15:layout>
                </c:ext>
                <c:ext xmlns:c16="http://schemas.microsoft.com/office/drawing/2014/chart" uri="{C3380CC4-5D6E-409C-BE32-E72D297353CC}">
                  <c16:uniqueId val="{00000001-C883-484A-9761-5F373FF681B0}"/>
                </c:ext>
              </c:extLst>
            </c:dLbl>
            <c:dLbl>
              <c:idx val="1"/>
              <c:dLblPos val="ctr"/>
              <c:showLegendKey val="0"/>
              <c:showVal val="1"/>
              <c:showCatName val="1"/>
              <c:showSerName val="0"/>
              <c:showPercent val="0"/>
              <c:showBubbleSize val="0"/>
              <c:separator>; </c:separator>
              <c:extLst>
                <c:ext xmlns:c15="http://schemas.microsoft.com/office/drawing/2012/chart" uri="{CE6537A1-D6FC-4f65-9D91-7224C49458BB}">
                  <c15:layout>
                    <c:manualLayout>
                      <c:w val="0.14682850882806042"/>
                      <c:h val="0.20294793574369216"/>
                    </c:manualLayout>
                  </c15:layout>
                </c:ext>
                <c:ext xmlns:c16="http://schemas.microsoft.com/office/drawing/2014/chart" uri="{C3380CC4-5D6E-409C-BE32-E72D297353CC}">
                  <c16:uniqueId val="{00000006-C883-484A-9761-5F373FF681B0}"/>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Arial Nova" panose="020B0504020202020204" pitchFamily="34" charset="0"/>
                    <a:ea typeface="+mn-ea"/>
                    <a:cs typeface="+mn-cs"/>
                  </a:defRPr>
                </a:pPr>
                <a:endParaRPr lang="it-IT"/>
              </a:p>
            </c:txPr>
            <c:dLblPos val="ctr"/>
            <c:showLegendKey val="0"/>
            <c:showVal val="1"/>
            <c:showCatName val="1"/>
            <c:showSerName val="0"/>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Foglio1!$A$2:$A$3</c:f>
              <c:strCache>
                <c:ptCount val="2"/>
                <c:pt idx="0">
                  <c:v>4K</c:v>
                </c:pt>
                <c:pt idx="1">
                  <c:v>2K</c:v>
                </c:pt>
              </c:strCache>
            </c:strRef>
          </c:cat>
          <c:val>
            <c:numRef>
              <c:f>Foglio1!$B$2:$B$3</c:f>
              <c:numCache>
                <c:formatCode>0%</c:formatCode>
                <c:ptCount val="2"/>
                <c:pt idx="0">
                  <c:v>0.31</c:v>
                </c:pt>
                <c:pt idx="1">
                  <c:v>0.79</c:v>
                </c:pt>
              </c:numCache>
            </c:numRef>
          </c:val>
          <c:extLst>
            <c:ext xmlns:c16="http://schemas.microsoft.com/office/drawing/2014/chart" uri="{C3380CC4-5D6E-409C-BE32-E72D297353CC}">
              <c16:uniqueId val="{00000002-C883-484A-9761-5F373FF681B0}"/>
            </c:ext>
          </c:extLst>
        </c:ser>
        <c:ser>
          <c:idx val="1"/>
          <c:order val="1"/>
          <c:tx>
            <c:strRef>
              <c:f>Foglio1!$C$1</c:f>
              <c:strCache>
                <c:ptCount val="1"/>
                <c:pt idx="0">
                  <c:v>No</c:v>
                </c:pt>
              </c:strCache>
            </c:strRef>
          </c:tx>
          <c:spPr>
            <a:noFill/>
            <a:ln w="38100">
              <a:solidFill>
                <a:srgbClr val="C90231"/>
              </a:solidFill>
              <a:prstDash val="sysDash"/>
            </a:ln>
          </c:spPr>
          <c:invertIfNegative val="0"/>
          <c:dPt>
            <c:idx val="0"/>
            <c:invertIfNegative val="0"/>
            <c:bubble3D val="0"/>
            <c:extLst>
              <c:ext xmlns:c16="http://schemas.microsoft.com/office/drawing/2014/chart" uri="{C3380CC4-5D6E-409C-BE32-E72D297353CC}">
                <c16:uniqueId val="{00000004-C883-484A-9761-5F373FF681B0}"/>
              </c:ext>
            </c:extLst>
          </c:dPt>
          <c:cat>
            <c:strRef>
              <c:f>Foglio1!$A$2:$A$3</c:f>
              <c:strCache>
                <c:ptCount val="2"/>
                <c:pt idx="0">
                  <c:v>4K</c:v>
                </c:pt>
                <c:pt idx="1">
                  <c:v>2K</c:v>
                </c:pt>
              </c:strCache>
            </c:strRef>
          </c:cat>
          <c:val>
            <c:numRef>
              <c:f>Foglio1!$C$2:$C$3</c:f>
              <c:numCache>
                <c:formatCode>0%</c:formatCode>
                <c:ptCount val="2"/>
                <c:pt idx="0">
                  <c:v>0.69</c:v>
                </c:pt>
                <c:pt idx="1">
                  <c:v>0.20999999999999996</c:v>
                </c:pt>
              </c:numCache>
            </c:numRef>
          </c:val>
          <c:extLst>
            <c:ext xmlns:c16="http://schemas.microsoft.com/office/drawing/2014/chart" uri="{C3380CC4-5D6E-409C-BE32-E72D297353CC}">
              <c16:uniqueId val="{00000005-C883-484A-9761-5F373FF681B0}"/>
            </c:ext>
          </c:extLst>
        </c:ser>
        <c:dLbls>
          <c:showLegendKey val="0"/>
          <c:showVal val="0"/>
          <c:showCatName val="0"/>
          <c:showSerName val="0"/>
          <c:showPercent val="0"/>
          <c:showBubbleSize val="0"/>
        </c:dLbls>
        <c:gapWidth val="100"/>
        <c:overlap val="100"/>
        <c:axId val="779729648"/>
        <c:axId val="779727984"/>
      </c:barChart>
      <c:valAx>
        <c:axId val="779727984"/>
        <c:scaling>
          <c:orientation val="minMax"/>
          <c:max val="1.1000000000000001"/>
          <c:min val="0"/>
        </c:scaling>
        <c:delete val="1"/>
        <c:axPos val="b"/>
        <c:numFmt formatCode="0%" sourceLinked="1"/>
        <c:majorTickMark val="out"/>
        <c:minorTickMark val="none"/>
        <c:tickLblPos val="nextTo"/>
        <c:crossAx val="779729648"/>
        <c:crosses val="autoZero"/>
        <c:crossBetween val="between"/>
      </c:valAx>
      <c:catAx>
        <c:axId val="779729648"/>
        <c:scaling>
          <c:orientation val="minMax"/>
        </c:scaling>
        <c:delete val="1"/>
        <c:axPos val="l"/>
        <c:numFmt formatCode="General" sourceLinked="1"/>
        <c:majorTickMark val="out"/>
        <c:minorTickMark val="none"/>
        <c:tickLblPos val="nextTo"/>
        <c:crossAx val="779727984"/>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it-IT"/>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0381427556336934E-2"/>
          <c:y val="0.37557829302148171"/>
          <c:w val="0.9422741499372338"/>
          <c:h val="0.51786610003821243"/>
        </c:manualLayout>
      </c:layout>
      <c:barChart>
        <c:barDir val="col"/>
        <c:grouping val="clustered"/>
        <c:varyColors val="0"/>
        <c:ser>
          <c:idx val="1"/>
          <c:order val="0"/>
          <c:tx>
            <c:strRef>
              <c:f>Foglio1!$B$1</c:f>
              <c:strCache>
                <c:ptCount val="1"/>
                <c:pt idx="0">
                  <c:v>Colonna1</c:v>
                </c:pt>
              </c:strCache>
            </c:strRef>
          </c:tx>
          <c:spPr>
            <a:solidFill>
              <a:srgbClr val="C90231"/>
            </a:solidFill>
            <a:ln w="25400">
              <a:noFill/>
            </a:ln>
            <a:effectLst/>
          </c:spPr>
          <c:invertIfNegative val="0"/>
          <c:dLbls>
            <c:dLbl>
              <c:idx val="3"/>
              <c:spPr>
                <a:solidFill>
                  <a:srgbClr val="C90231"/>
                </a:solid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bg1"/>
                      </a:solidFill>
                      <a:latin typeface="Arial Nova" panose="020B0504020202020204" pitchFamily="34" charset="0"/>
                      <a:ea typeface="+mn-ea"/>
                      <a:cs typeface="+mn-cs"/>
                    </a:defRPr>
                  </a:pPr>
                  <a:endParaRPr lang="it-IT"/>
                </a:p>
              </c:txPr>
              <c:dLblPos val="inEnd"/>
              <c:showLegendKey val="0"/>
              <c:showVal val="1"/>
              <c:showCatName val="0"/>
              <c:showSerName val="0"/>
              <c:showPercent val="0"/>
              <c:showBubbleSize val="0"/>
              <c:extLst>
                <c:ext xmlns:c16="http://schemas.microsoft.com/office/drawing/2014/chart" uri="{C3380CC4-5D6E-409C-BE32-E72D297353CC}">
                  <c16:uniqueId val="{00000000-C889-46A0-8A22-49F729EC557D}"/>
                </c:ext>
              </c:extLst>
            </c:dLbl>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bg1"/>
                    </a:solidFill>
                    <a:latin typeface="Arial Nova" panose="020B0504020202020204" pitchFamily="34" charset="0"/>
                    <a:ea typeface="+mn-ea"/>
                    <a:cs typeface="+mn-cs"/>
                  </a:defRPr>
                </a:pPr>
                <a:endParaRPr lang="it-IT"/>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Foglio1!$A$2:$A$5</c:f>
              <c:strCache>
                <c:ptCount val="4"/>
                <c:pt idx="0">
                  <c:v>Proponiamo esclusivamente cinema d’essai</c:v>
                </c:pt>
                <c:pt idx="1">
                  <c:v>Proponiamo prevalentemente cinema d’essai, con qualche titolo commerciale</c:v>
                </c:pt>
                <c:pt idx="2">
                  <c:v>Proponiamo sia cinema d’essai sia titoli commerciali</c:v>
                </c:pt>
                <c:pt idx="3">
                  <c:v>Altro</c:v>
                </c:pt>
              </c:strCache>
            </c:strRef>
          </c:cat>
          <c:val>
            <c:numRef>
              <c:f>Foglio1!$B$2:$B$5</c:f>
              <c:numCache>
                <c:formatCode>0%</c:formatCode>
                <c:ptCount val="4"/>
                <c:pt idx="0">
                  <c:v>0.2572003608855577</c:v>
                </c:pt>
                <c:pt idx="1">
                  <c:v>0.43056423068915267</c:v>
                </c:pt>
                <c:pt idx="2">
                  <c:v>0.29870220001388026</c:v>
                </c:pt>
                <c:pt idx="3">
                  <c:v>1.3533208411409538E-2</c:v>
                </c:pt>
              </c:numCache>
            </c:numRef>
          </c:val>
          <c:extLst>
            <c:ext xmlns:c16="http://schemas.microsoft.com/office/drawing/2014/chart" uri="{C3380CC4-5D6E-409C-BE32-E72D297353CC}">
              <c16:uniqueId val="{00000001-C889-46A0-8A22-49F729EC557D}"/>
            </c:ext>
          </c:extLst>
        </c:ser>
        <c:dLbls>
          <c:showLegendKey val="0"/>
          <c:showVal val="0"/>
          <c:showCatName val="0"/>
          <c:showSerName val="0"/>
          <c:showPercent val="0"/>
          <c:showBubbleSize val="0"/>
        </c:dLbls>
        <c:gapWidth val="20"/>
        <c:overlap val="-10"/>
        <c:axId val="191475408"/>
        <c:axId val="191480656"/>
      </c:barChart>
      <c:catAx>
        <c:axId val="191475408"/>
        <c:scaling>
          <c:orientation val="minMax"/>
        </c:scaling>
        <c:delete val="0"/>
        <c:axPos val="b"/>
        <c:numFmt formatCode="General" sourceLinked="1"/>
        <c:majorTickMark val="none"/>
        <c:minorTickMark val="none"/>
        <c:tickLblPos val="nextTo"/>
        <c:spPr>
          <a:noFill/>
          <a:ln w="38100" cap="flat" cmpd="sng" algn="ctr">
            <a:noFill/>
            <a:round/>
          </a:ln>
          <a:effectLst/>
        </c:spPr>
        <c:txPr>
          <a:bodyPr rot="-60000000" spcFirstLastPara="1" vertOverflow="ellipsis" vert="horz" wrap="square" anchor="ctr" anchorCtr="1"/>
          <a:lstStyle/>
          <a:p>
            <a:pPr>
              <a:defRPr sz="1400" b="0" i="0" u="none" strike="noStrike" kern="1200" baseline="0">
                <a:solidFill>
                  <a:schemeClr val="tx1"/>
                </a:solidFill>
                <a:latin typeface="Arial Nova" panose="020B0504020202020204" pitchFamily="34" charset="0"/>
                <a:ea typeface="+mn-ea"/>
                <a:cs typeface="+mn-cs"/>
              </a:defRPr>
            </a:pPr>
            <a:endParaRPr lang="it-IT"/>
          </a:p>
        </c:txPr>
        <c:crossAx val="191480656"/>
        <c:crosses val="autoZero"/>
        <c:auto val="1"/>
        <c:lblAlgn val="ctr"/>
        <c:lblOffset val="100"/>
        <c:noMultiLvlLbl val="0"/>
      </c:catAx>
      <c:valAx>
        <c:axId val="191480656"/>
        <c:scaling>
          <c:orientation val="minMax"/>
          <c:max val="0.48000000000000004"/>
        </c:scaling>
        <c:delete val="1"/>
        <c:axPos val="l"/>
        <c:numFmt formatCode="0%" sourceLinked="1"/>
        <c:majorTickMark val="out"/>
        <c:minorTickMark val="none"/>
        <c:tickLblPos val="nextTo"/>
        <c:crossAx val="191475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it-IT"/>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it-IT" sz="1862" b="0" i="0" u="none" strike="noStrike" kern="1200" spc="0" baseline="0">
                <a:solidFill>
                  <a:schemeClr val="tx1">
                    <a:lumMod val="65000"/>
                    <a:lumOff val="35000"/>
                  </a:schemeClr>
                </a:solidFill>
                <a:latin typeface="+mn-lt"/>
                <a:ea typeface="+mn-ea"/>
                <a:cs typeface="+mn-cs"/>
              </a:defRPr>
            </a:pPr>
            <a:r>
              <a:rPr lang="it-IT" sz="2000" b="1" dirty="0">
                <a:solidFill>
                  <a:schemeClr val="tx1"/>
                </a:solidFill>
                <a:latin typeface="Arial Nova" panose="020B0504020202020204" pitchFamily="34" charset="0"/>
              </a:rPr>
              <a:t>% titoli</a:t>
            </a:r>
            <a:r>
              <a:rPr lang="it-IT" sz="2000" b="1" baseline="0" dirty="0">
                <a:solidFill>
                  <a:schemeClr val="tx1"/>
                </a:solidFill>
                <a:latin typeface="Arial Nova" panose="020B0504020202020204" pitchFamily="34" charset="0"/>
              </a:rPr>
              <a:t> italiani</a:t>
            </a:r>
            <a:endParaRPr lang="it-IT" sz="2000" b="1" dirty="0">
              <a:solidFill>
                <a:schemeClr val="tx1"/>
              </a:solidFill>
              <a:latin typeface="Arial Nova" panose="020B0504020202020204" pitchFamily="34" charset="0"/>
            </a:endParaRPr>
          </a:p>
        </c:rich>
      </c:tx>
      <c:layout>
        <c:manualLayout>
          <c:xMode val="edge"/>
          <c:yMode val="edge"/>
          <c:x val="7.2431104316862407E-2"/>
          <c:y val="2.9309557973786409E-2"/>
        </c:manualLayout>
      </c:layout>
      <c:overlay val="0"/>
      <c:spPr>
        <a:noFill/>
        <a:ln>
          <a:noFill/>
        </a:ln>
        <a:effectLst/>
      </c:spPr>
      <c:txPr>
        <a:bodyPr rot="0" spcFirstLastPara="1" vertOverflow="ellipsis" vert="horz" wrap="square" anchor="ctr" anchorCtr="1"/>
        <a:lstStyle/>
        <a:p>
          <a:pPr>
            <a:defRPr lang="it-IT" sz="1862" b="0" i="0" u="none" strike="noStrike" kern="1200" spc="0" baseline="0">
              <a:solidFill>
                <a:schemeClr val="tx1">
                  <a:lumMod val="65000"/>
                  <a:lumOff val="35000"/>
                </a:schemeClr>
              </a:solidFill>
              <a:latin typeface="+mn-lt"/>
              <a:ea typeface="+mn-ea"/>
              <a:cs typeface="+mn-cs"/>
            </a:defRPr>
          </a:pPr>
          <a:endParaRPr lang="it-IT"/>
        </a:p>
      </c:txPr>
    </c:title>
    <c:autoTitleDeleted val="0"/>
    <c:plotArea>
      <c:layout>
        <c:manualLayout>
          <c:layoutTarget val="inner"/>
          <c:xMode val="edge"/>
          <c:yMode val="edge"/>
          <c:x val="0.10710573812361655"/>
          <c:y val="0.20644961157590669"/>
          <c:w val="0.77425551960951244"/>
          <c:h val="0.58320080331998803"/>
        </c:manualLayout>
      </c:layout>
      <c:doughnutChart>
        <c:varyColors val="1"/>
        <c:ser>
          <c:idx val="1"/>
          <c:order val="0"/>
          <c:tx>
            <c:strRef>
              <c:f>Foglio1!$B$1</c:f>
              <c:strCache>
                <c:ptCount val="1"/>
                <c:pt idx="0">
                  <c:v>Colonna1</c:v>
                </c:pt>
              </c:strCache>
            </c:strRef>
          </c:tx>
          <c:spPr>
            <a:solidFill>
              <a:srgbClr val="D42A4B"/>
            </a:solidFill>
            <a:ln>
              <a:solidFill>
                <a:schemeClr val="tx1"/>
              </a:solidFill>
            </a:ln>
          </c:spPr>
          <c:explosion val="1"/>
          <c:dPt>
            <c:idx val="0"/>
            <c:bubble3D val="0"/>
            <c:spPr>
              <a:solidFill>
                <a:schemeClr val="tx1"/>
              </a:solidFill>
              <a:ln w="19050">
                <a:solidFill>
                  <a:schemeClr val="tx1"/>
                </a:solidFill>
              </a:ln>
              <a:effectLst/>
            </c:spPr>
            <c:extLst>
              <c:ext xmlns:c16="http://schemas.microsoft.com/office/drawing/2014/chart" uri="{C3380CC4-5D6E-409C-BE32-E72D297353CC}">
                <c16:uniqueId val="{00000001-72B2-4F87-9DEB-E2D175F70814}"/>
              </c:ext>
            </c:extLst>
          </c:dPt>
          <c:dPt>
            <c:idx val="1"/>
            <c:bubble3D val="0"/>
            <c:spPr>
              <a:noFill/>
              <a:ln w="19050">
                <a:solidFill>
                  <a:schemeClr val="tx1"/>
                </a:solidFill>
              </a:ln>
              <a:effectLst/>
            </c:spPr>
            <c:extLst>
              <c:ext xmlns:c16="http://schemas.microsoft.com/office/drawing/2014/chart" uri="{C3380CC4-5D6E-409C-BE32-E72D297353CC}">
                <c16:uniqueId val="{00000003-72B2-4F87-9DEB-E2D175F70814}"/>
              </c:ext>
            </c:extLst>
          </c:dPt>
          <c:dLbls>
            <c:dLbl>
              <c:idx val="0"/>
              <c:layout>
                <c:manualLayout>
                  <c:x val="-7.54126417450868E-2"/>
                  <c:y val="-2.1982024240389149E-2"/>
                </c:manualLayout>
              </c:layout>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noAutofit/>
                </a:bodyPr>
                <a:lstStyle/>
                <a:p>
                  <a:pPr>
                    <a:defRPr lang="it-IT" sz="1300" b="1" i="0" u="none" strike="noStrike" kern="1200" baseline="0">
                      <a:solidFill>
                        <a:schemeClr val="tx1"/>
                      </a:solidFill>
                      <a:latin typeface="Arial Nova" panose="020B0504020202020204" pitchFamily="34" charset="0"/>
                      <a:ea typeface="+mn-ea"/>
                      <a:cs typeface="+mn-cs"/>
                    </a:defRPr>
                  </a:pPr>
                  <a:endParaRPr lang="it-IT"/>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oundRect">
                      <a:avLst/>
                    </a:prstGeom>
                    <a:noFill/>
                    <a:ln>
                      <a:noFill/>
                    </a:ln>
                  </c15:spPr>
                  <c15:layout>
                    <c:manualLayout>
                      <c:w val="0.15590920397107269"/>
                      <c:h val="0.10462675604927928"/>
                    </c:manualLayout>
                  </c15:layout>
                </c:ext>
                <c:ext xmlns:c16="http://schemas.microsoft.com/office/drawing/2014/chart" uri="{C3380CC4-5D6E-409C-BE32-E72D297353CC}">
                  <c16:uniqueId val="{00000001-72B2-4F87-9DEB-E2D175F70814}"/>
                </c:ext>
              </c:extLst>
            </c:dLbl>
            <c:dLbl>
              <c:idx val="1"/>
              <c:delete val="1"/>
              <c:extLst>
                <c:ext xmlns:c15="http://schemas.microsoft.com/office/drawing/2012/chart" uri="{CE6537A1-D6FC-4f65-9D91-7224C49458BB}">
                  <c15:layout>
                    <c:manualLayout>
                      <c:w val="0.35322606085209474"/>
                      <c:h val="0.25784411430690429"/>
                    </c:manualLayout>
                  </c15:layout>
                </c:ext>
                <c:ext xmlns:c16="http://schemas.microsoft.com/office/drawing/2014/chart" uri="{C3380CC4-5D6E-409C-BE32-E72D297353CC}">
                  <c16:uniqueId val="{00000003-72B2-4F87-9DEB-E2D175F70814}"/>
                </c:ext>
              </c:extLst>
            </c:dLbl>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lang="it-IT" sz="1300" b="1" i="0" u="none" strike="noStrike" kern="1200" baseline="0">
                    <a:solidFill>
                      <a:schemeClr val="tx1"/>
                    </a:solidFill>
                    <a:latin typeface="Arial Nova" panose="020B0504020202020204" pitchFamily="34" charset="0"/>
                    <a:ea typeface="+mn-ea"/>
                    <a:cs typeface="+mn-cs"/>
                  </a:defRPr>
                </a:pPr>
                <a:endParaRPr lang="it-IT"/>
              </a:p>
            </c:txPr>
            <c:showLegendKey val="0"/>
            <c:showVal val="0"/>
            <c:showCatName val="1"/>
            <c:showSerName val="0"/>
            <c:showPercent val="1"/>
            <c:showBubbleSize val="0"/>
            <c:showLeaderLines val="0"/>
            <c:extLst>
              <c:ext xmlns:c15="http://schemas.microsoft.com/office/drawing/2012/chart" uri="{CE6537A1-D6FC-4f65-9D91-7224C49458BB}">
                <c15:spPr xmlns:c15="http://schemas.microsoft.com/office/drawing/2012/chart">
                  <a:prstGeom prst="roundRect">
                    <a:avLst/>
                  </a:prstGeom>
                  <a:noFill/>
                  <a:ln>
                    <a:noFill/>
                  </a:ln>
                </c15:spPr>
              </c:ext>
            </c:extLst>
          </c:dLbls>
          <c:cat>
            <c:strRef>
              <c:f>Foglio1!$A$2:$A$3</c:f>
              <c:strCache>
                <c:ptCount val="2"/>
                <c:pt idx="0">
                  <c:v>Laurea</c:v>
                </c:pt>
                <c:pt idx="1">
                  <c:v>No</c:v>
                </c:pt>
              </c:strCache>
            </c:strRef>
          </c:cat>
          <c:val>
            <c:numRef>
              <c:f>Foglio1!$B$2:$B$3</c:f>
              <c:numCache>
                <c:formatCode>0%</c:formatCode>
                <c:ptCount val="2"/>
                <c:pt idx="0">
                  <c:v>0.36</c:v>
                </c:pt>
                <c:pt idx="1">
                  <c:v>0.64</c:v>
                </c:pt>
              </c:numCache>
            </c:numRef>
          </c:val>
          <c:extLst>
            <c:ext xmlns:c16="http://schemas.microsoft.com/office/drawing/2014/chart" uri="{C3380CC4-5D6E-409C-BE32-E72D297353CC}">
              <c16:uniqueId val="{00000004-72B2-4F87-9DEB-E2D175F70814}"/>
            </c:ext>
          </c:extLst>
        </c:ser>
        <c:dLbls>
          <c:showLegendKey val="0"/>
          <c:showVal val="0"/>
          <c:showCatName val="0"/>
          <c:showSerName val="0"/>
          <c:showPercent val="0"/>
          <c:showBubbleSize val="0"/>
          <c:showLeaderLines val="0"/>
        </c:dLbls>
        <c:firstSliceAng val="220"/>
        <c:holeSize val="5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lang="it-IT"/>
      </a:pPr>
      <a:endParaRPr lang="it-IT"/>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710573812361655"/>
          <c:y val="0.20644961157590669"/>
          <c:w val="0.77425551960951244"/>
          <c:h val="0.58320080331998803"/>
        </c:manualLayout>
      </c:layout>
      <c:doughnutChart>
        <c:varyColors val="1"/>
        <c:ser>
          <c:idx val="1"/>
          <c:order val="0"/>
          <c:tx>
            <c:strRef>
              <c:f>Foglio1!$B$1</c:f>
              <c:strCache>
                <c:ptCount val="1"/>
                <c:pt idx="0">
                  <c:v>Colonna1</c:v>
                </c:pt>
              </c:strCache>
            </c:strRef>
          </c:tx>
          <c:spPr>
            <a:solidFill>
              <a:srgbClr val="D42A4B"/>
            </a:solidFill>
            <a:ln>
              <a:solidFill>
                <a:schemeClr val="tx1"/>
              </a:solidFill>
            </a:ln>
          </c:spPr>
          <c:explosion val="1"/>
          <c:dPt>
            <c:idx val="0"/>
            <c:bubble3D val="0"/>
            <c:spPr>
              <a:solidFill>
                <a:schemeClr val="tx1"/>
              </a:solidFill>
              <a:ln w="19050">
                <a:solidFill>
                  <a:schemeClr val="tx1"/>
                </a:solidFill>
              </a:ln>
              <a:effectLst/>
            </c:spPr>
            <c:extLst>
              <c:ext xmlns:c16="http://schemas.microsoft.com/office/drawing/2014/chart" uri="{C3380CC4-5D6E-409C-BE32-E72D297353CC}">
                <c16:uniqueId val="{00000001-8CAA-42D7-9E5E-15B865D2693B}"/>
              </c:ext>
            </c:extLst>
          </c:dPt>
          <c:dPt>
            <c:idx val="1"/>
            <c:bubble3D val="0"/>
            <c:spPr>
              <a:noFill/>
              <a:ln w="19050">
                <a:solidFill>
                  <a:schemeClr val="tx1"/>
                </a:solidFill>
              </a:ln>
              <a:effectLst/>
            </c:spPr>
            <c:extLst>
              <c:ext xmlns:c16="http://schemas.microsoft.com/office/drawing/2014/chart" uri="{C3380CC4-5D6E-409C-BE32-E72D297353CC}">
                <c16:uniqueId val="{00000003-8CAA-42D7-9E5E-15B865D2693B}"/>
              </c:ext>
            </c:extLst>
          </c:dPt>
          <c:dLbls>
            <c:dLbl>
              <c:idx val="0"/>
              <c:layout>
                <c:manualLayout>
                  <c:x val="-9.433344546789163E-2"/>
                  <c:y val="-0.10736992065943693"/>
                </c:manualLayout>
              </c:layout>
              <c:spPr>
                <a:xfrm>
                  <a:off x="1447366" y="878413"/>
                  <a:ext cx="1046489" cy="560212"/>
                </a:xfrm>
                <a:solidFill>
                  <a:prstClr val="white"/>
                </a:solidFill>
                <a:ln w="9525" cap="flat" cmpd="sng" algn="ctr">
                  <a:solidFill>
                    <a:prstClr val="black">
                      <a:lumMod val="25000"/>
                      <a:lumOff val="75000"/>
                    </a:prstClr>
                  </a:solidFill>
                  <a:prstDash val="solid"/>
                  <a:round/>
                  <a:headEnd type="none" w="med" len="med"/>
                  <a:tailEnd type="none" w="med" len="med"/>
                  <a:extLst>
                    <a:ext uri="{C807C97D-BFC1-408E-A445-0C87EB9F89A2}">
                      <ask:lineSketchStyleProps xmlns:ask="http://schemas.microsoft.com/office/drawing/2018/sketchyshapes" sd="0">
                        <a:custGeom>
                          <a:avLst/>
                          <a:gdLst/>
                          <a:ahLst/>
                          <a:cxnLst/>
                          <a:rect l="0" t="0" r="0" b="0"/>
                          <a:pathLst/>
                        </a:custGeom>
                        <ask:type/>
                      </ask:lineSketchStyleProps>
                    </a:ext>
                  </a:extLst>
                </a:ln>
                <a:effectLst/>
              </c:spPr>
              <c:txPr>
                <a:bodyPr rot="0" spcFirstLastPara="1" vertOverflow="clip" horzOverflow="clip" vert="horz" wrap="square" lIns="38100" tIns="19050" rIns="38100" bIns="19050" anchor="ctr" anchorCtr="1">
                  <a:noAutofit/>
                </a:bodyPr>
                <a:lstStyle/>
                <a:p>
                  <a:pPr>
                    <a:defRPr lang="it-IT" sz="2400" b="1" i="0" u="none" strike="noStrike" kern="1200" baseline="0">
                      <a:solidFill>
                        <a:schemeClr val="tx1"/>
                      </a:solidFill>
                      <a:latin typeface="Arial Nova" panose="020B0504020202020204" pitchFamily="34" charset="0"/>
                      <a:ea typeface="+mn-ea"/>
                      <a:cs typeface="+mn-cs"/>
                    </a:defRPr>
                  </a:pPr>
                  <a:endParaRPr lang="it-IT"/>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gd name="adj1" fmla="val 23950"/>
                        <a:gd name="adj2" fmla="val 137599"/>
                      </a:avLst>
                    </a:prstGeom>
                    <a:noFill/>
                    <a:ln>
                      <a:noFill/>
                    </a:ln>
                  </c15:spPr>
                  <c15:layout>
                    <c:manualLayout>
                      <c:w val="0.15590920397107269"/>
                      <c:h val="0.10462675604927928"/>
                    </c:manualLayout>
                  </c15:layout>
                </c:ext>
                <c:ext xmlns:c16="http://schemas.microsoft.com/office/drawing/2014/chart" uri="{C3380CC4-5D6E-409C-BE32-E72D297353CC}">
                  <c16:uniqueId val="{00000001-8CAA-42D7-9E5E-15B865D2693B}"/>
                </c:ext>
              </c:extLst>
            </c:dLbl>
            <c:dLbl>
              <c:idx val="1"/>
              <c:delete val="1"/>
              <c:extLst>
                <c:ext xmlns:c15="http://schemas.microsoft.com/office/drawing/2012/chart" uri="{CE6537A1-D6FC-4f65-9D91-7224C49458BB}">
                  <c15:layout>
                    <c:manualLayout>
                      <c:w val="0.35322606085209474"/>
                      <c:h val="0.25784411430690429"/>
                    </c:manualLayout>
                  </c15:layout>
                </c:ext>
                <c:ext xmlns:c16="http://schemas.microsoft.com/office/drawing/2014/chart" uri="{C3380CC4-5D6E-409C-BE32-E72D297353CC}">
                  <c16:uniqueId val="{00000003-8CAA-42D7-9E5E-15B865D2693B}"/>
                </c:ext>
              </c:extLst>
            </c:dLbl>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lang="it-IT" sz="1300" b="1" i="0" u="none" strike="noStrike" kern="1200" baseline="0">
                    <a:solidFill>
                      <a:schemeClr val="tx1"/>
                    </a:solidFill>
                    <a:latin typeface="Arial Nova" panose="020B0504020202020204" pitchFamily="34" charset="0"/>
                    <a:ea typeface="+mn-ea"/>
                    <a:cs typeface="+mn-cs"/>
                  </a:defRPr>
                </a:pPr>
                <a:endParaRPr lang="it-IT"/>
              </a:p>
            </c:txPr>
            <c:showLegendKey val="0"/>
            <c:showVal val="0"/>
            <c:showCatName val="1"/>
            <c:showSerName val="0"/>
            <c:showPercent val="1"/>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ext>
            </c:extLst>
          </c:dLbls>
          <c:cat>
            <c:strRef>
              <c:f>Foglio1!$A$2:$A$3</c:f>
              <c:strCache>
                <c:ptCount val="2"/>
                <c:pt idx="0">
                  <c:v>Laurea</c:v>
                </c:pt>
                <c:pt idx="1">
                  <c:v>No</c:v>
                </c:pt>
              </c:strCache>
            </c:strRef>
          </c:cat>
          <c:val>
            <c:numRef>
              <c:f>Foglio1!$B$2:$B$3</c:f>
              <c:numCache>
                <c:formatCode>0%</c:formatCode>
                <c:ptCount val="2"/>
                <c:pt idx="0">
                  <c:v>0.56000000000000005</c:v>
                </c:pt>
                <c:pt idx="1">
                  <c:v>0.43999999999999995</c:v>
                </c:pt>
              </c:numCache>
            </c:numRef>
          </c:val>
          <c:extLst>
            <c:ext xmlns:c16="http://schemas.microsoft.com/office/drawing/2014/chart" uri="{C3380CC4-5D6E-409C-BE32-E72D297353CC}">
              <c16:uniqueId val="{00000004-8CAA-42D7-9E5E-15B865D2693B}"/>
            </c:ext>
          </c:extLst>
        </c:ser>
        <c:dLbls>
          <c:showLegendKey val="0"/>
          <c:showVal val="0"/>
          <c:showCatName val="0"/>
          <c:showSerName val="0"/>
          <c:showPercent val="0"/>
          <c:showBubbleSize val="0"/>
          <c:showLeaderLines val="0"/>
        </c:dLbls>
        <c:firstSliceAng val="220"/>
        <c:holeSize val="5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lang="it-IT"/>
      </a:pPr>
      <a:endParaRPr lang="it-IT"/>
    </a:p>
  </c:txPr>
  <c:externalData r:id="rId3">
    <c:autoUpdate val="0"/>
  </c:externalData>
  <c:userShapes r:id="rId4"/>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710573812361655"/>
          <c:y val="0.20644961157590669"/>
          <c:w val="0.77425551960951244"/>
          <c:h val="0.58320080331998803"/>
        </c:manualLayout>
      </c:layout>
      <c:doughnutChart>
        <c:varyColors val="1"/>
        <c:ser>
          <c:idx val="1"/>
          <c:order val="0"/>
          <c:tx>
            <c:strRef>
              <c:f>Foglio1!$B$1</c:f>
              <c:strCache>
                <c:ptCount val="1"/>
                <c:pt idx="0">
                  <c:v>Colonna1</c:v>
                </c:pt>
              </c:strCache>
            </c:strRef>
          </c:tx>
          <c:spPr>
            <a:solidFill>
              <a:srgbClr val="D42A4B"/>
            </a:solidFill>
            <a:ln>
              <a:solidFill>
                <a:schemeClr val="tx1"/>
              </a:solidFill>
            </a:ln>
          </c:spPr>
          <c:explosion val="1"/>
          <c:dPt>
            <c:idx val="0"/>
            <c:bubble3D val="0"/>
            <c:spPr>
              <a:solidFill>
                <a:schemeClr val="tx1"/>
              </a:solidFill>
              <a:ln w="19050">
                <a:solidFill>
                  <a:schemeClr val="tx1"/>
                </a:solidFill>
              </a:ln>
              <a:effectLst/>
            </c:spPr>
            <c:extLst>
              <c:ext xmlns:c16="http://schemas.microsoft.com/office/drawing/2014/chart" uri="{C3380CC4-5D6E-409C-BE32-E72D297353CC}">
                <c16:uniqueId val="{00000001-F2A8-456B-9BD4-2AA0C37203B8}"/>
              </c:ext>
            </c:extLst>
          </c:dPt>
          <c:dPt>
            <c:idx val="1"/>
            <c:bubble3D val="0"/>
            <c:spPr>
              <a:noFill/>
              <a:ln w="19050">
                <a:solidFill>
                  <a:schemeClr val="tx1"/>
                </a:solidFill>
              </a:ln>
              <a:effectLst/>
            </c:spPr>
            <c:extLst>
              <c:ext xmlns:c16="http://schemas.microsoft.com/office/drawing/2014/chart" uri="{C3380CC4-5D6E-409C-BE32-E72D297353CC}">
                <c16:uniqueId val="{00000003-F2A8-456B-9BD4-2AA0C37203B8}"/>
              </c:ext>
            </c:extLst>
          </c:dPt>
          <c:dLbls>
            <c:dLbl>
              <c:idx val="0"/>
              <c:layout>
                <c:manualLayout>
                  <c:x val="8.9198745443726649E-2"/>
                  <c:y val="-0.11448558247388219"/>
                </c:manualLayout>
              </c:layout>
              <c:spPr>
                <a:xfrm>
                  <a:off x="3997954" y="766587"/>
                  <a:ext cx="1046489" cy="560212"/>
                </a:xfrm>
                <a:solidFill>
                  <a:prstClr val="white"/>
                </a:solidFill>
                <a:ln w="9525" cap="flat" cmpd="sng" algn="ctr">
                  <a:solidFill>
                    <a:prstClr val="black">
                      <a:lumMod val="25000"/>
                      <a:lumOff val="75000"/>
                    </a:prstClr>
                  </a:solidFill>
                  <a:prstDash val="solid"/>
                  <a:round/>
                  <a:headEnd type="none" w="med" len="med"/>
                  <a:tailEnd type="none" w="med" len="med"/>
                  <a:extLst>
                    <a:ext uri="{C807C97D-BFC1-408E-A445-0C87EB9F89A2}">
                      <ask:lineSketchStyleProps xmlns:ask="http://schemas.microsoft.com/office/drawing/2018/sketchyshapes" sd="0">
                        <a:custGeom>
                          <a:avLst/>
                          <a:gdLst/>
                          <a:ahLst/>
                          <a:cxnLst/>
                          <a:rect l="0" t="0" r="0" b="0"/>
                          <a:pathLst/>
                        </a:custGeom>
                        <ask:type/>
                      </ask:lineSketchStyleProps>
                    </a:ext>
                  </a:extLst>
                </a:ln>
                <a:effectLst/>
              </c:spPr>
              <c:txPr>
                <a:bodyPr rot="0" spcFirstLastPara="1" vertOverflow="clip" horzOverflow="clip" vert="horz" wrap="square" lIns="38100" tIns="19050" rIns="38100" bIns="19050" anchor="ctr" anchorCtr="1">
                  <a:noAutofit/>
                </a:bodyPr>
                <a:lstStyle/>
                <a:p>
                  <a:pPr>
                    <a:defRPr lang="it-IT" sz="2400" b="1" i="0" u="none" strike="noStrike" kern="1200" baseline="0">
                      <a:solidFill>
                        <a:schemeClr val="tx1"/>
                      </a:solidFill>
                      <a:latin typeface="Arial Nova" panose="020B0504020202020204" pitchFamily="34" charset="0"/>
                      <a:ea typeface="+mn-ea"/>
                      <a:cs typeface="+mn-cs"/>
                    </a:defRPr>
                  </a:pPr>
                  <a:endParaRPr lang="it-IT"/>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gd name="adj1" fmla="val -36890"/>
                        <a:gd name="adj2" fmla="val 144145"/>
                      </a:avLst>
                    </a:prstGeom>
                    <a:noFill/>
                    <a:ln>
                      <a:noFill/>
                    </a:ln>
                  </c15:spPr>
                  <c15:layout>
                    <c:manualLayout>
                      <c:w val="0.15590920397107269"/>
                      <c:h val="0.10462675604927928"/>
                    </c:manualLayout>
                  </c15:layout>
                </c:ext>
                <c:ext xmlns:c16="http://schemas.microsoft.com/office/drawing/2014/chart" uri="{C3380CC4-5D6E-409C-BE32-E72D297353CC}">
                  <c16:uniqueId val="{00000001-F2A8-456B-9BD4-2AA0C37203B8}"/>
                </c:ext>
              </c:extLst>
            </c:dLbl>
            <c:dLbl>
              <c:idx val="1"/>
              <c:delete val="1"/>
              <c:extLst>
                <c:ext xmlns:c15="http://schemas.microsoft.com/office/drawing/2012/chart" uri="{CE6537A1-D6FC-4f65-9D91-7224C49458BB}">
                  <c15:layout>
                    <c:manualLayout>
                      <c:w val="0.35322606085209474"/>
                      <c:h val="0.25784411430690429"/>
                    </c:manualLayout>
                  </c15:layout>
                </c:ext>
                <c:ext xmlns:c16="http://schemas.microsoft.com/office/drawing/2014/chart" uri="{C3380CC4-5D6E-409C-BE32-E72D297353CC}">
                  <c16:uniqueId val="{00000003-F2A8-456B-9BD4-2AA0C37203B8}"/>
                </c:ext>
              </c:extLst>
            </c:dLbl>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lang="it-IT" sz="1300" b="1" i="0" u="none" strike="noStrike" kern="1200" baseline="0">
                    <a:solidFill>
                      <a:schemeClr val="tx1"/>
                    </a:solidFill>
                    <a:latin typeface="Arial Nova" panose="020B0504020202020204" pitchFamily="34" charset="0"/>
                    <a:ea typeface="+mn-ea"/>
                    <a:cs typeface="+mn-cs"/>
                  </a:defRPr>
                </a:pPr>
                <a:endParaRPr lang="it-IT"/>
              </a:p>
            </c:txPr>
            <c:showLegendKey val="0"/>
            <c:showVal val="0"/>
            <c:showCatName val="1"/>
            <c:showSerName val="0"/>
            <c:showPercent val="1"/>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ext>
            </c:extLst>
          </c:dLbls>
          <c:cat>
            <c:strRef>
              <c:f>Foglio1!$A$2:$A$3</c:f>
              <c:strCache>
                <c:ptCount val="2"/>
                <c:pt idx="0">
                  <c:v>Laurea</c:v>
                </c:pt>
                <c:pt idx="1">
                  <c:v>No</c:v>
                </c:pt>
              </c:strCache>
            </c:strRef>
          </c:cat>
          <c:val>
            <c:numRef>
              <c:f>Foglio1!$B$2:$B$3</c:f>
              <c:numCache>
                <c:formatCode>0%</c:formatCode>
                <c:ptCount val="2"/>
                <c:pt idx="0">
                  <c:v>0.96</c:v>
                </c:pt>
                <c:pt idx="1">
                  <c:v>4.0000000000000036E-2</c:v>
                </c:pt>
              </c:numCache>
            </c:numRef>
          </c:val>
          <c:extLst>
            <c:ext xmlns:c16="http://schemas.microsoft.com/office/drawing/2014/chart" uri="{C3380CC4-5D6E-409C-BE32-E72D297353CC}">
              <c16:uniqueId val="{00000004-F2A8-456B-9BD4-2AA0C37203B8}"/>
            </c:ext>
          </c:extLst>
        </c:ser>
        <c:dLbls>
          <c:showLegendKey val="0"/>
          <c:showVal val="0"/>
          <c:showCatName val="0"/>
          <c:showSerName val="0"/>
          <c:showPercent val="0"/>
          <c:showBubbleSize val="0"/>
          <c:showLeaderLines val="0"/>
        </c:dLbls>
        <c:firstSliceAng val="220"/>
        <c:holeSize val="5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lang="it-IT"/>
      </a:pPr>
      <a:endParaRPr lang="it-IT"/>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710573812361655"/>
          <c:y val="0.20644961157590669"/>
          <c:w val="0.77425551960951244"/>
          <c:h val="0.58320080331998803"/>
        </c:manualLayout>
      </c:layout>
      <c:doughnutChart>
        <c:varyColors val="1"/>
        <c:ser>
          <c:idx val="1"/>
          <c:order val="0"/>
          <c:tx>
            <c:strRef>
              <c:f>Foglio1!$B$1</c:f>
              <c:strCache>
                <c:ptCount val="1"/>
                <c:pt idx="0">
                  <c:v>Colonna1</c:v>
                </c:pt>
              </c:strCache>
            </c:strRef>
          </c:tx>
          <c:spPr>
            <a:solidFill>
              <a:srgbClr val="D42A4B"/>
            </a:solidFill>
            <a:ln>
              <a:solidFill>
                <a:schemeClr val="tx1"/>
              </a:solidFill>
            </a:ln>
          </c:spPr>
          <c:explosion val="1"/>
          <c:dPt>
            <c:idx val="0"/>
            <c:bubble3D val="0"/>
            <c:spPr>
              <a:solidFill>
                <a:schemeClr val="tx1"/>
              </a:solidFill>
              <a:ln w="19050">
                <a:solidFill>
                  <a:schemeClr val="tx1"/>
                </a:solidFill>
              </a:ln>
              <a:effectLst/>
            </c:spPr>
            <c:extLst>
              <c:ext xmlns:c16="http://schemas.microsoft.com/office/drawing/2014/chart" uri="{C3380CC4-5D6E-409C-BE32-E72D297353CC}">
                <c16:uniqueId val="{00000001-4918-48DE-B585-6BFB909707BF}"/>
              </c:ext>
            </c:extLst>
          </c:dPt>
          <c:dPt>
            <c:idx val="1"/>
            <c:bubble3D val="0"/>
            <c:spPr>
              <a:noFill/>
              <a:ln w="19050">
                <a:solidFill>
                  <a:schemeClr val="tx1"/>
                </a:solidFill>
              </a:ln>
              <a:effectLst/>
            </c:spPr>
            <c:extLst>
              <c:ext xmlns:c16="http://schemas.microsoft.com/office/drawing/2014/chart" uri="{C3380CC4-5D6E-409C-BE32-E72D297353CC}">
                <c16:uniqueId val="{00000003-4918-48DE-B585-6BFB909707BF}"/>
              </c:ext>
            </c:extLst>
          </c:dPt>
          <c:dLbls>
            <c:dLbl>
              <c:idx val="0"/>
              <c:layout>
                <c:manualLayout>
                  <c:x val="0.20650798087177119"/>
                  <c:y val="-2.1981978886094548E-2"/>
                </c:manualLayout>
              </c:layout>
              <c:spPr>
                <a:xfrm>
                  <a:off x="4180845" y="937241"/>
                  <a:ext cx="1046489" cy="560212"/>
                </a:xfrm>
                <a:solidFill>
                  <a:prstClr val="white"/>
                </a:solidFill>
                <a:ln w="9525" cap="flat" cmpd="sng" algn="ctr">
                  <a:solidFill>
                    <a:prstClr val="black">
                      <a:lumMod val="25000"/>
                      <a:lumOff val="75000"/>
                    </a:prstClr>
                  </a:solidFill>
                  <a:prstDash val="solid"/>
                  <a:round/>
                  <a:headEnd type="none" w="med" len="med"/>
                  <a:tailEnd type="none" w="med" len="med"/>
                  <a:extLst>
                    <a:ext uri="{C807C97D-BFC1-408E-A445-0C87EB9F89A2}">
                      <ask:lineSketchStyleProps xmlns:ask="http://schemas.microsoft.com/office/drawing/2018/sketchyshapes" sd="0">
                        <a:custGeom>
                          <a:avLst/>
                          <a:gdLst/>
                          <a:ahLst/>
                          <a:cxnLst/>
                          <a:rect l="0" t="0" r="0" b="0"/>
                          <a:pathLst/>
                        </a:custGeom>
                        <ask:type/>
                      </ask:lineSketchStyleProps>
                    </a:ext>
                  </a:extLst>
                </a:ln>
                <a:effectLst/>
              </c:spPr>
              <c:txPr>
                <a:bodyPr rot="0" spcFirstLastPara="1" vertOverflow="clip" horzOverflow="clip" vert="horz" wrap="square" lIns="38100" tIns="19050" rIns="38100" bIns="19050" anchor="ctr" anchorCtr="1">
                  <a:noAutofit/>
                </a:bodyPr>
                <a:lstStyle/>
                <a:p>
                  <a:pPr>
                    <a:defRPr lang="it-IT" sz="2400" b="1" i="0" u="none" strike="noStrike" kern="1200" baseline="0">
                      <a:solidFill>
                        <a:schemeClr val="tx1"/>
                      </a:solidFill>
                      <a:latin typeface="Arial Nova" panose="020B0504020202020204" pitchFamily="34" charset="0"/>
                      <a:ea typeface="+mn-ea"/>
                      <a:cs typeface="+mn-cs"/>
                    </a:defRPr>
                  </a:pPr>
                  <a:endParaRPr lang="it-IT"/>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gd name="adj1" fmla="val -31330"/>
                        <a:gd name="adj2" fmla="val 124275"/>
                      </a:avLst>
                    </a:prstGeom>
                    <a:noFill/>
                    <a:ln>
                      <a:noFill/>
                    </a:ln>
                  </c15:spPr>
                  <c15:layout>
                    <c:manualLayout>
                      <c:w val="0.15590920397107269"/>
                      <c:h val="0.10462675604927928"/>
                    </c:manualLayout>
                  </c15:layout>
                </c:ext>
                <c:ext xmlns:c16="http://schemas.microsoft.com/office/drawing/2014/chart" uri="{C3380CC4-5D6E-409C-BE32-E72D297353CC}">
                  <c16:uniqueId val="{00000001-4918-48DE-B585-6BFB909707BF}"/>
                </c:ext>
              </c:extLst>
            </c:dLbl>
            <c:dLbl>
              <c:idx val="1"/>
              <c:delete val="1"/>
              <c:extLst>
                <c:ext xmlns:c15="http://schemas.microsoft.com/office/drawing/2012/chart" uri="{CE6537A1-D6FC-4f65-9D91-7224C49458BB}">
                  <c15:layout>
                    <c:manualLayout>
                      <c:w val="0.35322606085209474"/>
                      <c:h val="0.25784411430690429"/>
                    </c:manualLayout>
                  </c15:layout>
                </c:ext>
                <c:ext xmlns:c16="http://schemas.microsoft.com/office/drawing/2014/chart" uri="{C3380CC4-5D6E-409C-BE32-E72D297353CC}">
                  <c16:uniqueId val="{00000003-4918-48DE-B585-6BFB909707BF}"/>
                </c:ext>
              </c:extLst>
            </c:dLbl>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lang="it-IT" sz="1300" b="1" i="0" u="none" strike="noStrike" kern="1200" baseline="0">
                    <a:solidFill>
                      <a:schemeClr val="tx1"/>
                    </a:solidFill>
                    <a:latin typeface="Arial Nova" panose="020B0504020202020204" pitchFamily="34" charset="0"/>
                    <a:ea typeface="+mn-ea"/>
                    <a:cs typeface="+mn-cs"/>
                  </a:defRPr>
                </a:pPr>
                <a:endParaRPr lang="it-IT"/>
              </a:p>
            </c:txPr>
            <c:showLegendKey val="0"/>
            <c:showVal val="0"/>
            <c:showCatName val="1"/>
            <c:showSerName val="0"/>
            <c:showPercent val="1"/>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ext>
            </c:extLst>
          </c:dLbls>
          <c:cat>
            <c:strRef>
              <c:f>Foglio1!$A$2:$A$3</c:f>
              <c:strCache>
                <c:ptCount val="2"/>
                <c:pt idx="0">
                  <c:v>Laurea</c:v>
                </c:pt>
                <c:pt idx="1">
                  <c:v>No</c:v>
                </c:pt>
              </c:strCache>
            </c:strRef>
          </c:cat>
          <c:val>
            <c:numRef>
              <c:f>Foglio1!$B$2:$B$3</c:f>
              <c:numCache>
                <c:formatCode>0%</c:formatCode>
                <c:ptCount val="2"/>
                <c:pt idx="0">
                  <c:v>0.79</c:v>
                </c:pt>
                <c:pt idx="1">
                  <c:v>0.20999999999999996</c:v>
                </c:pt>
              </c:numCache>
            </c:numRef>
          </c:val>
          <c:extLst>
            <c:ext xmlns:c16="http://schemas.microsoft.com/office/drawing/2014/chart" uri="{C3380CC4-5D6E-409C-BE32-E72D297353CC}">
              <c16:uniqueId val="{00000004-4918-48DE-B585-6BFB909707BF}"/>
            </c:ext>
          </c:extLst>
        </c:ser>
        <c:dLbls>
          <c:showLegendKey val="0"/>
          <c:showVal val="0"/>
          <c:showCatName val="0"/>
          <c:showSerName val="0"/>
          <c:showPercent val="0"/>
          <c:showBubbleSize val="0"/>
          <c:showLeaderLines val="0"/>
        </c:dLbls>
        <c:firstSliceAng val="220"/>
        <c:holeSize val="5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lang="it-IT"/>
      </a:pPr>
      <a:endParaRPr lang="it-IT"/>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710573812361655"/>
          <c:y val="0.20644961157590669"/>
          <c:w val="0.77425551960951244"/>
          <c:h val="0.58320080331998803"/>
        </c:manualLayout>
      </c:layout>
      <c:doughnutChart>
        <c:varyColors val="1"/>
        <c:ser>
          <c:idx val="1"/>
          <c:order val="0"/>
          <c:tx>
            <c:strRef>
              <c:f>Foglio1!$B$1</c:f>
              <c:strCache>
                <c:ptCount val="1"/>
                <c:pt idx="0">
                  <c:v>Colonna1</c:v>
                </c:pt>
              </c:strCache>
            </c:strRef>
          </c:tx>
          <c:spPr>
            <a:solidFill>
              <a:srgbClr val="D42A4B"/>
            </a:solidFill>
            <a:ln>
              <a:solidFill>
                <a:schemeClr val="tx1"/>
              </a:solidFill>
            </a:ln>
          </c:spPr>
          <c:explosion val="1"/>
          <c:dPt>
            <c:idx val="0"/>
            <c:bubble3D val="0"/>
            <c:spPr>
              <a:solidFill>
                <a:schemeClr val="tx1"/>
              </a:solidFill>
              <a:ln w="19050">
                <a:solidFill>
                  <a:schemeClr val="tx1"/>
                </a:solidFill>
              </a:ln>
              <a:effectLst/>
            </c:spPr>
            <c:extLst>
              <c:ext xmlns:c16="http://schemas.microsoft.com/office/drawing/2014/chart" uri="{C3380CC4-5D6E-409C-BE32-E72D297353CC}">
                <c16:uniqueId val="{00000001-4918-48DE-B585-6BFB909707BF}"/>
              </c:ext>
            </c:extLst>
          </c:dPt>
          <c:dPt>
            <c:idx val="1"/>
            <c:bubble3D val="0"/>
            <c:spPr>
              <a:noFill/>
              <a:ln w="19050">
                <a:solidFill>
                  <a:schemeClr val="tx1"/>
                </a:solidFill>
              </a:ln>
              <a:effectLst/>
            </c:spPr>
            <c:extLst>
              <c:ext xmlns:c16="http://schemas.microsoft.com/office/drawing/2014/chart" uri="{C3380CC4-5D6E-409C-BE32-E72D297353CC}">
                <c16:uniqueId val="{00000003-4918-48DE-B585-6BFB909707BF}"/>
              </c:ext>
            </c:extLst>
          </c:dPt>
          <c:dLbls>
            <c:dLbl>
              <c:idx val="0"/>
              <c:layout>
                <c:manualLayout>
                  <c:x val="-0.12271471210370888"/>
                  <c:y val="-5.5188400686838793E-2"/>
                </c:manualLayout>
              </c:layout>
              <c:spPr>
                <a:xfrm>
                  <a:off x="1316879" y="1114848"/>
                  <a:ext cx="1046489" cy="560212"/>
                </a:xfrm>
                <a:solidFill>
                  <a:prstClr val="white"/>
                </a:solidFill>
                <a:ln w="9525" cap="flat" cmpd="sng" algn="ctr">
                  <a:solidFill>
                    <a:prstClr val="black">
                      <a:lumMod val="25000"/>
                      <a:lumOff val="75000"/>
                    </a:prstClr>
                  </a:solidFill>
                  <a:prstDash val="solid"/>
                  <a:round/>
                  <a:headEnd type="none" w="med" len="med"/>
                  <a:tailEnd type="none" w="med" len="med"/>
                  <a:extLst>
                    <a:ext uri="{C807C97D-BFC1-408E-A445-0C87EB9F89A2}">
                      <ask:lineSketchStyleProps xmlns:ask="http://schemas.microsoft.com/office/drawing/2018/sketchyshapes" sd="0">
                        <a:custGeom>
                          <a:avLst/>
                          <a:gdLst/>
                          <a:ahLst/>
                          <a:cxnLst/>
                          <a:rect l="0" t="0" r="0" b="0"/>
                          <a:pathLst/>
                        </a:custGeom>
                        <ask:type/>
                      </ask:lineSketchStyleProps>
                    </a:ext>
                  </a:extLst>
                </a:ln>
                <a:effectLst/>
              </c:spPr>
              <c:txPr>
                <a:bodyPr rot="0" spcFirstLastPara="1" vertOverflow="clip" horzOverflow="clip" vert="horz" wrap="square" lIns="38100" tIns="19050" rIns="38100" bIns="19050" anchor="ctr" anchorCtr="1">
                  <a:noAutofit/>
                </a:bodyPr>
                <a:lstStyle/>
                <a:p>
                  <a:pPr>
                    <a:defRPr lang="it-IT" sz="2400" b="1" i="0" u="none" strike="noStrike" kern="1200" baseline="0">
                      <a:solidFill>
                        <a:schemeClr val="tx1"/>
                      </a:solidFill>
                      <a:latin typeface="Arial Nova" panose="020B0504020202020204" pitchFamily="34" charset="0"/>
                      <a:ea typeface="+mn-ea"/>
                      <a:cs typeface="+mn-cs"/>
                    </a:defRPr>
                  </a:pPr>
                  <a:endParaRPr lang="it-IT"/>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gd name="adj1" fmla="val 37324"/>
                        <a:gd name="adj2" fmla="val 105954"/>
                      </a:avLst>
                    </a:prstGeom>
                    <a:noFill/>
                    <a:ln>
                      <a:noFill/>
                    </a:ln>
                  </c15:spPr>
                  <c15:layout>
                    <c:manualLayout>
                      <c:w val="0.15590920397107269"/>
                      <c:h val="0.10462675604927928"/>
                    </c:manualLayout>
                  </c15:layout>
                </c:ext>
                <c:ext xmlns:c16="http://schemas.microsoft.com/office/drawing/2014/chart" uri="{C3380CC4-5D6E-409C-BE32-E72D297353CC}">
                  <c16:uniqueId val="{00000001-4918-48DE-B585-6BFB909707BF}"/>
                </c:ext>
              </c:extLst>
            </c:dLbl>
            <c:dLbl>
              <c:idx val="1"/>
              <c:delete val="1"/>
              <c:extLst>
                <c:ext xmlns:c15="http://schemas.microsoft.com/office/drawing/2012/chart" uri="{CE6537A1-D6FC-4f65-9D91-7224C49458BB}">
                  <c15:layout>
                    <c:manualLayout>
                      <c:w val="0.35322606085209474"/>
                      <c:h val="0.25784411430690429"/>
                    </c:manualLayout>
                  </c15:layout>
                </c:ext>
                <c:ext xmlns:c16="http://schemas.microsoft.com/office/drawing/2014/chart" uri="{C3380CC4-5D6E-409C-BE32-E72D297353CC}">
                  <c16:uniqueId val="{00000003-4918-48DE-B585-6BFB909707BF}"/>
                </c:ext>
              </c:extLst>
            </c:dLbl>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lang="it-IT" sz="1300" b="1" i="0" u="none" strike="noStrike" kern="1200" baseline="0">
                    <a:solidFill>
                      <a:schemeClr val="tx1"/>
                    </a:solidFill>
                    <a:latin typeface="Arial Nova" panose="020B0504020202020204" pitchFamily="34" charset="0"/>
                    <a:ea typeface="+mn-ea"/>
                    <a:cs typeface="+mn-cs"/>
                  </a:defRPr>
                </a:pPr>
                <a:endParaRPr lang="it-IT"/>
              </a:p>
            </c:txPr>
            <c:showLegendKey val="0"/>
            <c:showVal val="0"/>
            <c:showCatName val="1"/>
            <c:showSerName val="0"/>
            <c:showPercent val="1"/>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ext>
            </c:extLst>
          </c:dLbls>
          <c:cat>
            <c:strRef>
              <c:f>Foglio1!$A$2:$A$3</c:f>
              <c:strCache>
                <c:ptCount val="2"/>
                <c:pt idx="0">
                  <c:v>Laurea</c:v>
                </c:pt>
                <c:pt idx="1">
                  <c:v>No</c:v>
                </c:pt>
              </c:strCache>
            </c:strRef>
          </c:cat>
          <c:val>
            <c:numRef>
              <c:f>Foglio1!$B$2:$B$3</c:f>
              <c:numCache>
                <c:formatCode>0%</c:formatCode>
                <c:ptCount val="2"/>
                <c:pt idx="0">
                  <c:v>0.6</c:v>
                </c:pt>
                <c:pt idx="1">
                  <c:v>0.4</c:v>
                </c:pt>
              </c:numCache>
            </c:numRef>
          </c:val>
          <c:extLst>
            <c:ext xmlns:c16="http://schemas.microsoft.com/office/drawing/2014/chart" uri="{C3380CC4-5D6E-409C-BE32-E72D297353CC}">
              <c16:uniqueId val="{00000004-4918-48DE-B585-6BFB909707BF}"/>
            </c:ext>
          </c:extLst>
        </c:ser>
        <c:dLbls>
          <c:showLegendKey val="0"/>
          <c:showVal val="0"/>
          <c:showCatName val="0"/>
          <c:showSerName val="0"/>
          <c:showPercent val="0"/>
          <c:showBubbleSize val="0"/>
          <c:showLeaderLines val="0"/>
        </c:dLbls>
        <c:firstSliceAng val="220"/>
        <c:holeSize val="5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lang="it-IT"/>
      </a:pPr>
      <a:endParaRPr lang="it-IT"/>
    </a:p>
  </c:txPr>
  <c:externalData r:id="rId3">
    <c:autoUpdate val="0"/>
  </c:externalData>
</c:chartSpace>
</file>

<file path=ppt/charts/chartEx1.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Foglio1!$A$2:$A$19</cx:f>
        <cx:lvl ptCount="18">
          <cx:pt idx="0">Emilia Romagna</cx:pt>
          <cx:pt idx="1">Lazio</cx:pt>
          <cx:pt idx="2">Liguria</cx:pt>
          <cx:pt idx="3">Lombardia</cx:pt>
          <cx:pt idx="4">Marche</cx:pt>
          <cx:pt idx="5">Piemonte</cx:pt>
          <cx:pt idx="6">Puglia</cx:pt>
          <cx:pt idx="7">Toscana</cx:pt>
          <cx:pt idx="8">Trentino</cx:pt>
          <cx:pt idx="9">Veneto</cx:pt>
          <cx:pt idx="10">Calabria</cx:pt>
          <cx:pt idx="11">Campania</cx:pt>
          <cx:pt idx="12">Friuli Venezia Giulia</cx:pt>
          <cx:pt idx="13">Molise</cx:pt>
          <cx:pt idx="14">Sardegna</cx:pt>
          <cx:pt idx="15">Sicilia</cx:pt>
          <cx:pt idx="16">Umbria</cx:pt>
          <cx:pt idx="17">Valle d'Aosta</cx:pt>
        </cx:lvl>
      </cx:strDim>
      <cx:numDim type="colorVal">
        <cx:f>Foglio1!$B$2:$B$19</cx:f>
        <cx:nf>Foglio1!$B$1</cx:nf>
        <cx:lvl ptCount="18" formatCode="0%" name="Distribuzione esercizi">
          <cx:pt idx="0">0.15151515151515152</cx:pt>
          <cx:pt idx="1">0.060606060606060608</cx:pt>
          <cx:pt idx="2">0.12121212121212122</cx:pt>
          <cx:pt idx="3">0.15909090909090909</cx:pt>
          <cx:pt idx="4">0.053030303030303025</cx:pt>
          <cx:pt idx="5">0.083333333333333343</cx:pt>
          <cx:pt idx="6">0.03787878787878788</cx:pt>
          <cx:pt idx="7">0.10606060606060605</cx:pt>
          <cx:pt idx="8">0.007575757575757576</cx:pt>
          <cx:pt idx="9">0.12121212121212122</cx:pt>
          <cx:pt idx="10">0.007575757575757576</cx:pt>
          <cx:pt idx="11">0.022727272727272728</cx:pt>
          <cx:pt idx="12">0.022727272727272728</cx:pt>
          <cx:pt idx="13">0</cx:pt>
          <cx:pt idx="14">0.007575757575757576</cx:pt>
          <cx:pt idx="15">0.022727272727272728</cx:pt>
          <cx:pt idx="16">0.007575757575757576</cx:pt>
          <cx:pt idx="17">0</cx:pt>
        </cx:lvl>
      </cx:numDim>
    </cx:data>
  </cx:chartData>
  <cx:chart>
    <cx:title pos="t" align="ctr" overlay="0">
      <cx:tx>
        <cx:txData>
          <cx:v>Universo SdC</cx:v>
        </cx:txData>
      </cx:tx>
      <cx:txPr>
        <a:bodyPr spcFirstLastPara="1" vertOverflow="ellipsis" horzOverflow="overflow" wrap="square" lIns="0" tIns="0" rIns="0" bIns="0" anchor="ctr" anchorCtr="1"/>
        <a:lstStyle/>
        <a:p>
          <a:pPr algn="ctr" rtl="0">
            <a:defRPr>
              <a:solidFill>
                <a:schemeClr val="bg1"/>
              </a:solidFill>
            </a:defRPr>
          </a:pPr>
          <a:r>
            <a:rPr lang="it-IT" sz="1862" b="0" i="0" u="none" strike="noStrike" baseline="0" dirty="0">
              <a:solidFill>
                <a:schemeClr val="bg1"/>
              </a:solidFill>
              <a:latin typeface="Corbel" panose="020B0503020204020204" pitchFamily="34" charset="0"/>
            </a:rPr>
            <a:t>Universo SdC</a:t>
          </a:r>
        </a:p>
      </cx:txPr>
    </cx:title>
    <cx:plotArea>
      <cx:plotAreaRegion>
        <cx:series layoutId="regionMap" uniqueId="{11D05EBD-C39D-4268-858D-D548534B31F8}">
          <cx:tx>
            <cx:txData>
              <cx:f>Foglio1!$B$1</cx:f>
              <cx:v>Distribuzione esercizi</cx:v>
            </cx:txData>
          </cx:tx>
          <cx:dataLabels/>
          <cx:dataId val="0"/>
          <cx:layoutPr>
            <cx:geography cultureLanguage="it-IT" cultureRegion="IT" attribution="Con tecnologia Bing">
              <cx:geoCache provider="{E9337A44-BEBE-4D9F-B70C-5C5E7DAFC167}">
                <cx:binary>1Hxbc9y21uVfcfllXoYKQAAEeOrkqzog+yqpJbVly+kXltyWCF5AkATvv342fYvUUeycGtfU2JVK
IlLo3sTal7XXBv3v4/CvY/5wX78adF7Yfx2H31+rpin/9dtv9qge9L0908mxNtY8NmdHo38zj4/J
8eG3j/V9nxTxby7C9Lejuq+bh+H1//wbPi1+MBfmeN8kprhpH+px/2DbvLHfuffirVdH0xbNvDyG
T/r99aa5z5P7168eiiZpxtuxfPj99bNfef3qt9MP+suXvsrBrqb9CGspOWMuYwwJ6rqCYea9fpWb
Iv5yG7tn2EMII0K4cH3mf/3m3b2G1T+25pMt9x8/1g/Wvvry3z/XPbP8z8uJNcHnxw7MbOTm9tNT
/fZ8W//n3ycX4DlPrjzZ+dNN+dEtMFYnRZjYpk6ODf799bv7PH949fF//cfY5gSAZ7/63wLAzjhB
AAEm6NMf8gwAfkaE53P41+e7CG5/xv4zAv/YqpeBOFn+7EHgkc8+nv3n7PXf+eD/lzAt66TNk1fv
HoqHKbl/tZp/+plweRAQhFBGiP/5zzO4MDlDVDDOCf6MF34O12frnH9u3cuw/c3HnMC3rM/ena1+
MfwuTZ7Yh6+79jnBPXuu/za+8JkHuU2gr3hBCnua4OgZ85lLmMDf8HwaXz8252WEvq57Zvrvr+Hy
L4ZHcK/L++KnhhA6g2zGAJQvOe15xsP0TFCKAJOT2PknlrwMxp8rT+CYb/xyeOT3H+qfiQfxz5DH
PR/zLxFwEiHeGaHcY4DIixES3P/YoL+D5evKv8Dyq0XJnNAb8xOzFjvzGMEe5y71kE84e561MMQI
A0IGzAwhn3vA2p5mrR+b8zIiX9ed4AGXf7Eoua3n7Sh+JiLeGaWYcsFd36UCUX6KiAslBEHWIi5x
gUw/R+SrQc5/8sa8+s/HJP5ujXsZnhc/5ASr2xoo269G2m6NPd4XP5OmkTMKdd2jLhK+oC/EDybM
JwClSzwCyJ2g9WN7/gahrwtPUYHrv1gIXScP2hTNd930v+w1GRQaKCMIcxdjH1PY9SdUjJ8BGj7c
EYi7DLIaRNjTpPZPDHoZlT9XnsAy3/jFYHlzX398iH9qrKAzBC2LwOhLfRfPYAF2QAjGmPEvHeiJ
BvBPDHoZlj9XnsAy3/jFYLm8r0En+uqwP6FtIcC6hIsJ9plACNB5Bgr0mZhwLqgPwAF49KTc/Nic
lyH5uu4EkPnyLwbIW/1zWTJ1z3wPCgpGsNVPshYoZNRHyAO69hX9z8rMjw14GYKv604gmC//YhAs
dALay6u90fc/N2FBzw6CmYuAZ3HE0dwoPkUEQ8bi0F8SkGIQBMhzXP65VS/jc7r+BKeFPoMH/sWQ
ujD6A+Tcn9lVUuhgXOgrAR3o9gnDz4Vl/2zuOD3PpxBSGDgzFJ2nxf4fWfQyQE+WnmAz3/nFkHmT
HOcg+ro5//eFhfAzJjj3BDtpKekZBhGak5M09g8MeBmGbwtPQIDrvxgGF0nc/lTFhdIzSggUdZBV
QN0/JcLizKcCCj+FqMG+54oTxvUP7HkZkm8LTyCB678YJNdt/FOjgqKzuU0kEBYwjOGE0uclxTvz
AA/hQ8IClUwgiJ2n2erH5rwMyNd1J3jMl38xQC7up+Rnqi0Y8IDqAVlKEOqDBPYcDxfKhwdpDHPo
7TkIM8/x+KE1L8PxZdkJGnD1/zUYfz/G/DbLDe+b+8WnIfCTSeb37356aJhLnyz94skvlpbPTr75
CINiF88i5Lfh8vwhz2LgZJT4l5UP97b5/TU0+QQqP0QRaMq+Kzgg1z/Md7wz7kPT7wvPndse6H5e
vypM3Sj4bgbe8C32qCfgljXtl1vU84Dqwb+Q57Jvw/drk4+xKb7tyJefXxWtvjZJ0Vj4WA6cpPz8
e/MjcoQZGDAnZcgCHsbwca/K4/0eJvzw6/h/C5YOOSrNKD1W5qGXppVkERqDrnGIzMeykQpXm8SI
66bjN06FLwVrxEqpOpGp028alUmS46WzivgUsoRzOdZlL42HG+kBT3aqQhaO84aqkS9aW4e6IXdJ
k567acC4quVYll3IE/uui3iz1A1zQjcpFg4vqzDVWRuUUy1NrXMpuHOu067eKaWDNGVjiJF2pIOL
u7H0DpUQWxsLIsXY10uh2tsMsWKd8fHtWFtvURX+BzN1237M/GXkk9uRZ4tSVL1UtL7M62wfF2Bf
PB6iYhyXbmUlcrNFM7E29JMxlSJThxj7H7nhTjh56y7pUMh1nYRR237oCrOsY5+f26pOA6roRaZM
KOLcbNyWX4x9Gi+YnvIA57oNsjFvJI2EK5PYFysnTnWIizKWpXLQtiH1ZelLx0lbWasGb1TkboaC
wJYnD5nq39aTWseIDdtIuyJAqTuGQEmlT7P91HtlkBa6CDravyVxnAQe6t1FV3argY565Xj6viT1
nZPTbdGWeDGlPCBWXdTug/bNOR4qc67c6NrzSr3TxSKZfD8Q1RRvE5/f9rU+j4byvFJVF1aJu4+F
0HLsSSdFY6twaoaV0+kHh9T9sh7yP4CBFYu6dPrA4dk5qdCOBbxAj72g25SOG9z0rnRbm8hRswPu
Sico64QHLkuMpLRZZXF177HYhgm1LCDTsEo5wFF4fhoUpgrG0gKwyRr1og8jTyY+mgLaokka5HqS
mHCc0CpX/X2fV2bJ/bc49ipZKbFE/XTfekl8OeEiGHj/IRsCrKsPildsEXnkrmq63TCRbKO7dREV
4DhF6y5W8EFvMqA0wegXoTXp1ahVJd2qqJZd1QRFpYlU0arwBQnxkJeLPG4TmTnjKJEDMcIMGULP
FnLIukxmY+rLajIL6mWjZF585K29zcasCBUvlo6u+iBLbsYWnsZ4472d0lKOA1lmvLyzuenk4JY6
iJ1MrzLSXnZFdFOI8kNN0iSomWQUF5JH6Br6lwK2zD2k7cPQs1z2McKXth1xWHLFZF2ZDwPpHhNd
ypiMZFsXH8fYGol7mwY59d6nfryMM1zJnoy97HJyKBQR69JEG1w12YIVsZY147IcbRJk6co4Fq8E
SlwZR5pdZnW6SHqq1q6TSDrxdOFltA3E5N3WnctlKzL4zQKFXSzAhi5dknaw0pAercvcTeWE4xAp
TeXUZ4uRpLKnbSz9ljqhYyXo3pnkaSbWWUvCcmrowtbkoRF862PyYYDdkxOyi6HH+VVreWg91oUN
nuJNVyIu3SxWUtREBaPXb5Jq8GRdEybFwG4tKt4REr+jjuNdpNUdTc0UOG7XStTpt5EzuUHikGlB
WohGI/AIqa3dcpQ+NCrKtyA937eReicmnmxwRDupO7u3vqhWdZUsEzhvFZBBiBBTu2Dd/UjBM9Cg
JMuHt/2oHjz3QbHmI+w5DnkaFTJN4upQ9sPCHaIo4AaSlyntyh9SdpPTInTUtEzauAumciWI18rO
ingBhh4YN5C2mX/njx/7OhmXuUEidJ3HdHC9j0257XkAp0wk0tXCs/UmUu4foky0ZG5dL9pqXHSD
pwJEgh51bahYS5fce9NyjYOcF2FW0UvCTCpp7uXh1OXNstfpIRqb88w0B6g+w4KNEN4Tg+QfQYDI
wRYM3DEVSxNTmVfO1tp+XJChM6FlplkUXdSFvQNpNe1hays3gaNMKqRCFbIbjZK+om8mv8u3Ag93
rVDJIs7MtklRHla6N8uqU43k3tJGo3dZ49Se99oPO82TBfTrdlnZFUJ9eTk2slOmDSdVZSHPSbmq
7FQHHeZLw1T+NuliqUQVbYtcSw/lHqBUXOGIbdgYqfVU1JCRSw9QabMwSamVfieKIJuKImBOs3Fq
8HprCAmcZJgCn3hm0Y4dD3hvdph4UBcKPQSNqy4zKC4L0n1wiU/DHNKx5BnOwthUsfTK8QY7WO0r
z10J7EaQeZJONmoKEqTxMhV2RY1mQeZmSdCwu1L17sZ4YkmIHkPU4U3Up0PgTQrqm/emqKkJmMg3
RapkUwUeVVWQxuyhdULu939ExG58xPUGa++Nq4y/ZB2ugsZxl0/Psj1jKUdTjnUSqy+nBL/9+D+X
X48efjrf9uf1+Zzhnz/dGg3/fPdX/vaDZsL57ZP+PEc3k7xvh+pOaOPnA41/wym/e/OfEU5fcBhI
AEP7e8r55wDhT7b5bdlnvumfCRfm5HDEB7zCn+ezX/mmAAUdU+gtfJ8iDI0GkL2vfBOfzWNc0A6h
I4T2HIEVX/gmEXB4BU6u+C7z2Hxkgv83jBPPhPIJ4YSvAPVLwNlK6GEQIwK05aeE03gFh8IWWzna
7LEW+jpLCJUd7faG5xc9QWuvpw8VLVZWubl0+v56yiD/F4c00xeV0ddP9u8FCgyHO1+yyEfwcETA
/AGDevrUopp1juFRYoHu9necQi7KqniZeXHYuQTKeOKHTTeERZsv+yQ/6GREMuqrBGqVPnjkBqXp
lcPtXZZAReRQ7WWCs0NemIsW0JC+6Pajae+8Pl52jn/r2HQB/JRWSeipspQisduxgUd1lT5MGfxP
05UJlN9hP+pmC8x97aT1JmtiiYriULnxI/XzndOoI+zUqp/2Qw182LB2P0BGLb3oNp3i1dR1uykT
UBJbMLXMi+uWt3uL06OfaCPFCuHyupiKREY2Aq4ibllZXDNSPHqk2VvmXrbtfTVtbcGhGZBCTTvC
i0PcqmOvsh0vi4OJ80NrlkXGYhn7zru4D70sCVs4QVw7K6fMIKv7NZRS2/cyS1lAGd3Y/Ep36aEr
m1CZLPRd1Mu8tL0chXqr80CM2YHllQpYCdlFMDCwHiQb4/fIOIspjm/igW+Sod5m3U3u5je0Sg8a
kNN1ukv8dBe7zmXqwhP6Ky7IDpewL7X2pPX96xbcrFTw4RYcL/YzOdlkzZm5pKTft6MBiobS3chm
ywW/LSekZN4Ch+r70InFtUNQLv0824mcBVqdEw7Z3ZraXbh2AXQbGpXRl6pIr8S0NIMHHURTruq0
u6uqfh95vJE2YzfWfwP8Muzb4qKCe4z6tzVyrXTsVVHYd8BsDj9wchBzTqIODtYA2SUgsLkgLpy0
eTbh2HbEVhLnlkkNdjkQVVnrrSKdX9Mhf4Q9j+SQ4kVaJQtVOg8k3zQ+PrhNmofft8abY/x5DoB6
BEdKQYASrstnte9pxHmiRHGaoVYWgBtr+31DnAA4xCJC0Br0wJt1dzM5/R3OzKH0ISJxj2VRXrnJ
KCPXf09NszVqa8b0bUKj27ZJd26SX1DVy7ava9lDnCmv2Ues30/MrOpGQwyMHfAue44IBIRWqpRV
Yq5xNuVyJA+Ol59nJYRnG6/8PA6rlC/LkVyMUMRj7Xwsy/6uj7IdLtxYJpkJnYauMbqtSL7kOXgp
cJRtV+Ibq1qg4/mByjFPVhmyB9ILOS+NnOhDh/Xx+7vpgn7w190EvQhkBDip80nOfrqb9TRFo5r6
VlobL1XR36W8vxtcc/CsPqSNs2gfOLNvPsV6VUN+oRa2Ma6FrHq2iYf46Fd2O8T6Iu/petCQjscS
6Bl+931D+QzrKeyEwQwLRAdQHNH8IE+0hrI3ca342Ep/arQUxRR4KpK8MwdU5ruiYetUeWE6ZLu5
LiR6AW3mbaOdBdL6EelxP2jvOh7WBKC2U7YjkLBonO+Mwx40Wifuso448ECNu8CNIFILt9kmnT6U
yBxqVlw3tNk2Y3asI7JO4A2EsRz2itLAFfpiGPStH48B6m1Qt8WB5uAluHBuDSQvz7rLAZJx21fX
SZs8NmlxYcvmLp8dpvvoRjyWJFI7B1JDIbKdqrywnfS1S+LjJ79w6Dk38WKAmpegrpcRpMnK7PsW
Wxn5xSFi3lp52Y4meYjaFSPZbvaYiS/ciCxzYS/G0ZDPROvzOwPXn3f+qfqDXwTEhzCE2g5HU8VJ
VoC60c8taSvbOMqDLvFvyw4HVFSy0CWRmiY0qLW+cKf0QIHi947YpU0SVgN6NymSgzbRbmPbnaPe
LCrYtDpLH7/vNC/wBUFc4AkMDmvAiICf8IXM9BGbesgVwivv4dhGiMkF8T6QLL2dcyjW3d5N5/rS
Xto03ieZv6CxI+dq4GBcyx+Y81eyAOYICgoshBukrznRPvHh1E85Gga3lVrH0rDsJsLtHXQdU6Bj
KKuxa97TrA17Yu90U4ofZE7gWn8NIUogZQKLowIY2/Ovb7n13ALBbqjeXAifBYKU13HT3qk+v+Aa
yj2IIVsz9XsnLg6Fh2RKwFCftVvPsdu8da7ytt2pBBgGyS5AnVwktFpFSl9YbrdlRqEQx3Q9UffI
aXVJxz8SjIKqSR89ba5LJ92VPFpkU3psRrqOwN/TNroZvIOx7SK1w6cCCiV40eTFgTF7Y0y20qTf
5gqSU2u36Zhft360iDR4W1yuMpCApHXVBSV05WTlbRRFC0G7q2bsqGxKR+IylRmISnNQTXG97Pl4
pWJzjeJ61/qbvj608JJShJZllr8zXrqDyWw4uy0IcdtS89tiIus0H0Coyi5iIDoJA/FypmI1p+uq
AAXTf1P45crkbS9FXFy7frvXlIUlPHZsk12pvPWIokUHIZm65E1VmR8A+wKuLjD1T4dfKZxtAbn3
qVv5edHHnSZQEUFNkTOxspCvBENXwmve9H5Ggu87sjs76kkyJqAwzy85IQYa9Mk3VjFqeieGqpEw
v5ZuZ3c4zXZ+5q0hyCTK7NK24raOZtmpyWQUU+C1tr1ra/PHFPtEZti+hcZXA7PDUEFzyGROP/XS
dZYKFa10BrcK+mq67lrxo8T1wnYRXzAORxrnV7nmAw9PtwuJQjgu9NdA8vzLuuQfCeN9EONu1bnK
BZUC5ICBjbmMZ0dP9Rar8pJFZaBdvnb8dxicKxgyc13VUP2/v7PeaYeDXTiiMb9+ASRHAOc6KXMN
x2Pucc9Ix8vkyBSW8btCsSHoFbumHJTayIfoI+keg/oUmAbaBjFE7607LhlUFzlQ50MU6QsnU+/0
oYVnADaKUNBO41bVLQ60yDYdQSDX90hi6rKga7u7KVYr34q7fhx6Cbk9kyUvg4z6DcDZho4Dgg5n
6VH3jgE+UlxEaQHMCKThKYVWDModr0D+b629S/z4cXYHUwGgugU6nKbQjnRFD5o0D5kL5QKk9w+u
Aoo7dECu0tq/KVr1fpg7GcV4HsSqXKVA5hNbHEYfWH7Lu/smbYsf7Decbz1lQPAiGTS6DEFjiZmL
P2XNJ0kZxElFcwaELtfVykJtnnoO3ugWQAO8DXQ+mf9GJfmRoXtUjJfaQP9io9vEx9JMzTLn0D+B
isdSKnucPaZ1t0eT8mXHoN+iXRXWFf9Ib6qSvOUted9dWDXGssk8JvMhj2Tukf3cYWV+fi0AOAJV
SSY7VS+Iqi6hkwxw9NHD5Xms36PIN7KGQ/DSaxkLcB+IJsvCTokPeuibIIKyZZY47VqAme0QSqbN
Oi3iOPAq56g4tAlAsHKYrbhygPlA0HrDFbG6DkauiiAFLho4PuhDOiVd0A2NCnuQQCG5VTl0XNMG
Z30J4p6FaYGF+UURVe4iHd+wOveDfgClHzJGEnQVtUFXGrWsFBoCbadiJex0mXg1DGL6BAYoZrqs
6nIpdDUsh/Z94RgQ/70yC5jJbknGuqARY7Pgpbahk1+xMk6Wncd1ACPnTalZsShG3C+SxH8j4D3S
MO3A4OmOe9wNoI+B3n9Ip6XVDWSnERRVH0wWU74inQtLVZkuOfMVNOu+s8iicm9ykW2HrLhJLZ0C
1yunixQQ7dCYbb2CnecU9PbEdd56nNzXXnU3p9m5stm23jcOJIKZPIvIAd8uJwoc7apl0ExQB3pY
PPNJr5nuRDLs3Sw/sK64iEey7g2xMCMrDhp8rx/6DprFdj9XPwdU+LqDBrwBzNKquFAu6xYDyAmk
xkFVdtscQ2RVWbPV0JtJOqSPzqSWCS2km/t54F80XQ3FCSZPU+xBCEJDTDPohiAij2aigSrftl6K
ZebCC52uAtEZvEokR+2wRdtNW6IiyNwsCXAF3uyDZyICnYpKkiNMb85ZUgctKS54kkgvVfeRa7c9
g6RP2dqts6N1oeKT7AD9+x55yZFC4yw6vZ8b8Vz0e6Wb/UR3bVFNcixaJJ2mvGKmCFEPz9U6+QHE
v8PQpY+KECU1G1dRku8sKSBSax2OUXej23bv+oGbT8c8ewsG39qsHlcpeF2Q6dBGjSsrJN6gqYKZ
mwMDG9QFKDNuIPQ6yQYU9G13603uQcBsTfpu0MSQ3jIKE5K2zI4tGkOIowNon80qhv4QZeCTzCAd
CMzndvhibsNTbhZjc2OBNVRE3Grb3c2CChqPSne1nAaRBzMr4CZ95J1/q+/8CGZBVt+6fXc3DgXM
XWgVVEAoLI42WQZzDd7dEcPWCNH1mPf3qXetqNo1XXK0GSSYvLhoSnPRTdlGway1g2o0X0uL5m6m
/94obnNTbwlNVqr5o8fxBRftAY+Q7GGKGcxyEs/7vZ4lHNGQRa/QBbITkn0Oux+Tdg/a9I6NJCSO
2oA7gcYlG5S910xI0vhhOvq32VTdlmE7iNtYe8Fsbh+NEDPxzJAGqPaq3rJivGM9h5ljG4wVJHwH
gxBTN3ek7RdOB+o67Fg/tvsi9m9nhSxTxUWepDedv0oh+RsFZNFEt/7E1rEmVTB3/UaPssEPSeTc
zt8qOrNqdbyctRVwpNRBg+Qw2m3eVHF3rpM1TKJDOnkrk8GcsPDNYSZs/ZhDKzaCMp5Bn+IsEuig
UtPvXdgkPKJ97unr1qbHjl8WbhfmJOKSN9DTxMV7rPQ1c7LjTKBBZNwD14eJiiXXjYLuuOaOkLFn
LaR++Fw9ipAmsH8uSHKQEN7k/sjO3c7oJcrWtJ5gMtsAwTV9deW4lSvdVMQgrIG8z4aj4xQmxDbi
Ibfq7Wi8eoOZ/kAS6LFq24hwKpzF4BPntszfOngcIfrSo1UJjCKSeKGqqNikPrnC4HlB5ygE0Qa1
RMJZgC2yLguHusBBMag/cgVzx7robGhod95o4YZD0ftBWVQiLCsYJnRT90eRxjCgjqy/6pPWX1Fc
bwbhlCvMRbGKyorI0mYXjlP6y0zETejU7sbBMSizIv3gJt172+NBatOmsrLCWUR5E4J4tlDUd6TA
TbPQpJ4ux7cWJQWMrcGAqBbNImrj5UANkR517EqU51CYsi11ZnqJyjagLjwATE/TPM9Cm73zYOY/
la0NVUroMiHZ4lMNaIXHA9z1V23FbhqvLJe5A0/s2PzNREgIO1oHuRYgtQ09+ErqjEtR5X7InRKa
BRgCzgaxwT5kMDQNcSeCFPq3cKw/FlNfbybuqgDmmY38tN/MdKDtTP6yhlfTpOGk3nQwoB2dna3d
LuATDLjcprlRGoqVp4p8XTheCAOjXeaOeG2j+saAPrtQeZksXNVOssb91oeMsKQtZkFqbCeVm2Tr
2p1nv1rGkzuuRNSDAg4HO+CIVhhxKHEJc+2yGZyAaj1c8RR8IS6UF7gxi+EEr1cHGa7j0Lf2qgLB
4CZG/hUf8gXKoA3K8toNS4gHqcnW4UW6hvVioVzwqindtZGPl40yYi708OCigucFhtg5+Fiq6eAr
hdZtER2Nh2xQGd5LcEoYITalJB1uoIkEfjD44wHGvYEa+5kEoP6i9XEraRx3oZniBFT8ai36MVmU
WQd7TNstVEQRFln3YcpAlIxICkW2MzbwAz1a8JisUmGjzlnOx0tWawQMLz2H+dlVPMIUN28yGipd
XXsx8FX4myxwCt5inCQNcxwZkGRyf4P6+C5yIJK7jr1tmxjGyw3sLeIw7lJO/cgO8NYUDRNUTUu3
a3TQY4jdxnhQyeFgnFQeXSVd3ywgj91rj721npPCGYMu3RiuzgcIylUMUQ6q7daf5eoo4kLC3y8B
ujbMUrX6o5mF5RbyvnJgcNnml1497HV2ndaOJ4vE+aARAs6cnntt9hhP+W25aSSJ1V1aQkMPE9Cg
is2bpoPk3HjBXE8rCy4G7VlUVGsV66CeikcFhQbUf5jc11Oz7yAPN05+zQooBhym8wVqYOQSH9sW
qq9x8GXU6OXcww9jr2SZpIsGqtKsfA3Ig6cGTaEZ83OSPbYg6sy/yDsosLpKjz3PQQa9HLsOJhPw
fQheH5SkhFZhzAOLYl8yh64JlMtPItoElMIA+8n5J5m93/nUXvWgkCamXPYwJCYxIDfzK+WwdeWY
64YbEO+yi6ZIHi1XRyPU49yr+xiqekmTgPMYHAVcbmqhsFV98phUfwCln8CMVdp5wIOd9DFKkscI
3pkLsFgOlTPAiRIvHPLiEqf1DWWNCtqo/zR2Eq46TgaIn4qgaWwKGK9Q5+2YFJe0VkcyJjuvNv1C
8M0A7wxJD+rzLEEnBuY7Vd4EjWruiwmG/TmUNcetQzu4ofDGbQFcemEhs/t5yqGx66EjxeAYqEOS
IvCCHAStwh7haMmFmtlnAkp8A66btufz2IBl/V0E+wWzKeB9dcs/VBXEvTArjeDsCVRpnee7ccw/
DWeMBho5k9Om/uP/sPcly5XzaHbv4j0dJAhOG0eYw5015JVS0wah1AACnAmABPn0PtRf1V1V3dEO
hzdeeJOhVKZ4SQL4hjN8WpX3uME+IyNzuuGpSTCeJjf5edtOe+dqFYG1QZ8y6hzZ8epO/DtwAAVE
4R1BSq4XL3Mj7xQ5WN2tievb8mMK7DlAc18Cda8oxECC/57m9n4Kpru4ExWkBhBgNBa6iUCHxzVs
HgaGx7FbTaKS9pdyvuwUosLwcFI8tJDuxni1RqWGLpkXxHG68XxEdJdtfTfwdLuZjRUyDcnsYC5b
FWXB+KSqRF0atffhCGRr49mjEvtjMAvaAfGuwwBaJBygAbA4n9Zn4p+ERgls0fm0TeZI9mgN/w7J
s7QJDjwObBUlqbdGlzCa7ziWo1qrix3Rf/Ow/HY9kvqiOWLLXQwujjrrbQGIZoncGzbcTn35IQC3
T1grbGXxsazmTWNb/zBhG7OWJFUuI32DMFem/pkO5plo/puHqNoo4LXtYAUC90GcNHTH222/bs3o
z0JvB2Nb0J8izb9rEnWehvZ2O7WQOu0cW59Lqg8sLgu6AKxhsnnbcL0NAGfzitoGvIomD/085HUj
MjOERTKaa9n5hxodscfR4ZswbwJ6r7DkjRr3AQVAZ3oUqU8bhbl9a6s5q6Z5287jBrJuzCEheEUd
kUdmkMqb+i1EK+OtqEB9vFiEjq2U7GN9Nd2w37pvPfb77bBv3CeS93UD9+Oxvt2ez1XVbayB8Ffk
OEVQj3TNZenrb5S2R7e9d2WVygmKBndlj07Y7zV2gfbMqfLri6/OTTye1EamkdK94sAu2BJl0VbJ
UZbTc7Txto28G4k5lwYPvOoH9M5PG5j/ExmFbO+7MngUSNkBrcoUdeJbjeete0S/rlTPHPCYJ/m5
pc0lcMoPs+rTDDna4La7SOoiLO/bhd2yDigazddAH+zgBxmY98MWVAkXYFibw4hmPcAGCFj0KC5L
Cd3RVjevY3dxcEUveVMxPYuV75wQnzwYLOmYzM86QgPHyQXwO5hRLELNuzfqj6cthlllTj8V8vaS
Qzd8HFeW+m382A84blFpnkFz3W+I74YZa1p/cN7criR5dGa8+TV63DjeQTwR37xtNK/Avm+d59pC
+oOjWM/odZ3hcdx6JFTxJbqMBH3OQCSqC/HobKGq5fV9siLK+RUgVsCYQzdnYWdQUWhkR7rcMu/B
lfNVdPxDBtUHA0NuUFhAUyYfaYO2NuGpmh/kap+6xOc5aV4CcoDShKAZXhAF4g6Y9vpEwvnqlyPq
1SlE8xsXsu7inMcTS8N2527VRCJmndbrkCXspCkIUDKilZMQ0SS6e1hoO6RsQklaBnOXh1EHbdny
HsvGydoKdemg+nVnxXQH+PoWRVsxB9BVaRzRKKyXQsitoAl2y7hUaeshEzfSHFsmIM4ECDcG9Xvr
/klkkiUt2gvf/Ib6IuMNL6TGUQl98Q6Oek6DETzlln8s34phBwyRG44Q2W0Qfzgthe6ipvi5W4xH
wJt1lifBgL026jEaq3epl6dqmXYGMtrIwVPG7DAuokrrYBhSLdenmDuvfsOKMkJZhMTTyj0ExhCY
yeiW947OUEJfWrecQEIvZ5Cgu2A2d0mJEryPXzwX5HA/J0PqJ9UONdRTYKdr5UOqOdL5CrAq5xqt
xypEbtWI1qcT72GF98rCqWA+0LjICW/XhFep2pSPXvndJ/5B93gL/mR2gIS+EtyeQ8zzUOHJhRey
vMTBnIG1a4pndvr4JAKcr9V9ret+QGtQv8++87C4wd4LewZFpIlR5We9lC9Vjffv8MrJVqfeQ/67
b8t2N1kHkGwCtRyUwT5ezJh6HALln1tVtZt1Ubji24A35YqVMMB5Wm4yKUoInZyvaqiSvVLitwLL
nvoexKK28lM/YraINMuDUQd54k82peF46Ah4qSSaf4EKvSu92slKCh6bUQjrhkhn3UayrcOADLG+
hAPkfj+LGw0s52rp0m4AgbRMboNqDFUHKRv2cFv39NDx0OZgsccDs+6pDxB9aYAmDPnf23V9gIov
mXPRJZBpQH5savtOatywV2EX1Wt/Fgn0rz8fT6341Qf1S5uETaGhbox0ezc1eCiXxTqrE4WkDIFK
W5GdhF06tyW7GZKBZJXj26xDkSBpKLKgre9/XoNXMbQcUNP6nQLV3PeHGALS89CSh2GtoPSGNCNZ
qihtRICtWDJUt2XUH9ZwnveuA2KhLKunJlpS6Yb1fm0TbPy6i9JhGlfARiUteskuPye9qf3PpIIA
eIKgbR7VpR50nAZTiXAZ2FsZ4023iKjgmS0K58i7lx0kGsKTuRKJzoSnSLYuQLGqck1ZK/PROKfB
0xDEGBycsfmkzsAyyCs3QTFENQE4f7y3nUQGB25MTg2H4gVtw3vtaJIvs5tFLpJTq1DvtKo81jP6
GkcATsTeKCoh7pqRVTnhTsZpULiAMNJGbyEJAKEbyTb1oKZJAv4BVRJKHqAd8wbGQIazYRqDyZLC
8f6oqGqLfml/AhwSTVMvuYmXlEb2oUzcTG3K/WEyDGp+5w3UapjOU+qWrZNVXCyFjP0Db2toyaPc
ynFnI/HeIj5nZF7OSkERNMRekTS8zCL04jHuqRXsRSu9D6yEvoccIFV6wkCXQxO4ZyHeExuQrDY4
LEPXDClYgqj13JyEwa3fnpfQuWkoIkQVhSfaRjV6EhxhgiPy11ft2rwNIU8lX+6YK9/iOrydBlyt
rfByQI0/jRiAEsj3n3hf2lFlC6G7oEZkAKynkQ7ImipUBkBiNuw09u5aIw5OuTx5ifyON2SEuvU7
cRBygim8HTq1S6y7a0j9ZKrqnY4IO+HYfC8GF4nrDvLSwQJst+d8CPi3H+DbSQNxx2heuO5Jxhoc
4rayT1VsvzQNr1FyyxoJEVHpPqkSAagFfwfkPOVmfmrQjfyEqbHcyYlf4u2nYzFdRRCeYpPs+Ira
2pY3pvM+Si9uip8X1odLTt3midv63Xry3UxbdMStpawO8omKLxErLD5ByuLtei5rvFJuUB5T9G7b
claQq8IpAO8GGo8KW6L3PKxqgkPQ4+Wo4DGW+j5h7lPboc8q6Usf23044z1R5PfWQ1TtFiTXAhKj
b02aC0MUs+7yxBjAKzkBMHIGenAEObuJ00OwjEUJJbbZdtEYdgwIxZtNcnSzlFuqmXH3an5yLUB+
3+gB0Hf9zZIEGjjqplOydjkEdgjoU/WejBJ1ORAp3J6KbOEh5xPoOsZK/YJ2zKR67MQerQUg1Nn5
MvQgGGgUN2JNsWLGQ5r05GaaKhTEDN0PhP1Lmvj0VBG8Dk6wpmOLVtFxyrSlUF7EoK4AesmsHPj9
0k13zVB/BU5c7YO5qAJEZLcsLaBf58+w4Eb12OadsR3OR3J0wsjbRdsDS5zcfU1JbhrvkSxOPk/z
FSeN/WwOUCWHpOtpCh4RezXRJHN5KVN3TfI4RuQBwfQauTpbOFa7mwB3R+Es9tLVOP6OPUOv8Y4e
6cHM/m+nRxqJhzFNPGCNG5voKXOF1wciQmovAU6SE8v3oY1uAfPJVJL6jg6DTsUqTrTC7XXjRz2G
uIfBRY+NtIJkkWR14Obg2Ae8M6RRkiCZ+SU0LOM0ZhL6ZzRDts2oI9+Um+xUxyew1/3FRs5rgIrN
WTO4P5xsoQIkVQxuMnHtLp6xWVcxvMTTLlzxf3628s/ZC9CYaYWkQcLme6v9QOChl9Tu1fXmT+PX
XQaDVFt4IzKzs8h977ZpQ0JE9BVBRmFnIX33KYipHL4hlv6ksQo9UMYc8c1D+R2YBgWXQqLl1XtH
zS8AXcCXtkiUBDU8FuwRgcoDZZr97MJF4Z8SId+jBZtcy5lB4AfEo5lOfogrAHJIlRbf9TC5mdOW
qbDi20QeBxdt01qgQKkqiM7MGyCYnRalyrbYwEbepys9Na3abX/3t12rkG7XegYa3GADUNRXMPl8
N7G9/uyI2SsoxPe4CTvte4341cLGUxe6t12mVJdPwW6gsZMZB0kCOGBUgJDwnV7mnvCeggZWK0b7
PNiqMs7btnABvflOp/Y2Sk69TnaT8bxdixCRyQrQDMrYLpfONeT2JU4QXn5WqWt4lDUg2GRdfdPt
Yo6H10K3Mtz1+LcMATuE6uj0a8F6iPTjtauLJl6BGIdh1rSk3EUDriDE7qeA9Bm5CYYKwr8GEP/P
3bVDv/OdJ98BNNAz2wKxRL3LRydTegUNtAK/XdAHrFOAZgg21myFYmQ/BJlogOrNS/OeaNTzyheP
wTjd+MC4UstrNAoxCn517yTr58+u3srYn8eyxDsEdrn+vHztK6+Ie2SA1f8ePeoUA8cZc5VA2IlM
VrqAE5tQgyuNumQPfPe00DGPKh/weSIyNSaPUoN34wLxiVE3C2gps061MoMI5LNd4q30wRtLRv67
5ELloBO9cz0NhwibemKDvbecfKuywaY3eza23WMnZmSCAbLNyIN8bHREJmx3AXpgU2eKl13U0TP3
KlqMfnQK0QNnOoxERlrzNtbtkvEA1WtF3Fff8KKLqjV1hbPcdKD+pG4/iEXztIQKO7CPnqO1vqxs
wE174D7omGShqpIUnqSXZKMUMRoMZc5o4Qx7bteyOg6w06WZA7SkSLoGFwn7EhQePB5T9Zc2VsU1
yb0BwaT3w2MCk1vqjGM+uMkjj8BCh8Y9JxP8D4JNz0YMO+Oy48aXWfVWq7VMHYpUtALx4Wzn61DC
UuT22RvTF385ucQGKSxh644xQLE9tHg41d0mZoX3o2NjGrhXAIdzuhokb2PsHc7SO02aXcl90MOz
FEVtMxD6O8PobdKDaayFewuq61JDrY6dXALqjdE8eD5yauNqKBOrE/Gm97UCcLxE/Y0jESgqLSDO
0OGvyop76S03NLbObqide28Q5y2kVj4ewkXIGVfQbcFCAfvz7x8anHnYUirxoL1x0VrM3pHIXoJ4
xYXBZqJcdqffrkHYEwybEryjLeYZ1Fo9xlDmgZOAijZKw09JknvqTHlTY4OMXaDSeKPiY3eUaYLm
dBqDrB/UlAUakYACPKWjuZ9JdPTh9UDz5DwakVxmMaBuWMWfOZ5ozkbng6/redEocGF00kXvkwsD
t5xGLS4D3csu7kaQOcOpqUIUt8HGRjHJkIzKXxKAzYzepKH9KSiZAA1u47yMZdrAg5PXPXuM3eNo
bQAsBV3jD/PBuDPBUDnIdBJA5aGU6FZF/2K2fAcqbp4oXhiG/VZPHE5THKyYvvmSexC+dyoHu7xf
xQxD5bY6VjlDrqbh1DpVJkKwWKQ2U9a2/G2BGqxYY/2UCFjtQpLXEsB/2ONO/DbheQU3JDN4fw59
5skSZW0DKrZk+OPnU+mMVigMKDbiGh2EDGDVqb8SCr4B5oMuJRbN/k+QV2Z4Vag0zEs/kWD/Ey16
3x5ogOaPROm0Jl+TCQ6hj+I/5sGZQ5YNXODZbMBpp48Npde+2fBOIaEsrr83AfTkbkAcZAKOdN95
iSX6b/9uNvlPFKObKOwfRWPwj0Dc5MUJDTYPB/0X4bahCp7WoAFI3KExAZGPJs1MRdTA9LCpAn7a
CgCC//Wnev9R34OPpZhFREBBQgz6L6rHuDJrtYYOjs3GLO+i1b+moADp+hCa8WSh4vXjvk7/0iv/
zWn+t6f9yy39j0agf/QF/Y//G4fRP11o/9VtQ5LUv5qV/h+0IW3O8n9YoM0E9U+29/RdYUALBr2/
/30EwWYl/+un/rIgeSEsQxHcRwTT1ZOYbLO6/rK8e8F/h3SHwg0fwu4ebwPv/t2B5OEnXJe4UYAR
YNuIo787kGBpSrDpEs+NY1wYOua/m7D+aRVh9P9P9jDGV/2H/RRC+BhA9hxh3AKmjf3LNo7hu6Zm
SmhqNKzamkKfr+sYBZAuXfTeCS/UHLxESqHZQ5uY6YQuaJPptfJAkKg6LFz02FXM1H4mbg5bS5/T
3vX2lYhDGIXEtA+mCT1LJzI5o8hz3OUydc79zAB38BiWzXJ2srrviwrMBxRtBgQPjK8WXY5Tejfg
IkjB5Ah/8SoemOM/m3YCFK/aOwFtcip7wIgrueiA/o6Hnh9mQRE9q3bN64E8J82MxrkBwDgtwJvi
V9eiOWZwBtJleCPGMcUM0dmuFq8qXrKEr/qg5rpOvW6u8ySRB4oyI+xgERkiHu0GKYBFRi50utrs
OCH5sJo/qK78jLNyRkZbrljyJgNZv2KSwAy/NyG/pkYGoAWCvjBJc1pzX5tp3wytLVYib9oQkibo
ZGqkoNQLFYNkK101gCmasN9VoPq8TvTZm4cd5KYDPPbjlDtJX/5qyZO3TF1hVe1lq2t+rUs056WS
UD9TlGBGQYQ/0KKThqTuOGYBqYddQ/0urfV4nAHL6BY8QBhOTTG4467nwcXrHLZ3e79P58T7pZSU
R+7Oe0Nc/9y18Q7UyNXrYIGdXG1B2E+3/rjcaAnr5Pha+pEFYvJLbMghsAk0av4JWqHoIQ6nG9MA
//fshA4VY9XyycFXYOUfu0Hf+wSGKL4A9+mAVnSj8ABxM+fkdusJst3fiksfngR2aRlwhKSPUwuP
X+FNPhpRA5rYVNBUYy/DrAY82HV8AwyiPljr3MGsJJ78pikzbk3WObM4IElCIhZ6yDhl4GWOohFk
OLW4xcQ3lnca0wlMmOzuOm0V9KrRxuhc597uKr23dYx7T2DagZhB3fCQntRIz50ZiiVICldoWKdF
cLGdtYBj/DpjsfxcEjiRBfGemL/ua9X8ctrxK0S9w/S9CObbqob7W7Wf1G3/LCya90ROhbcVRNaa
13lygv0CZLuu94mrHzv2achQZ10rdMpsicMj17RizR/VQeJmRnUTdij8mubg8jablQ7SRc95RzjI
o7a5gYIEals1v3QVnP+Q2KOOX95nsC+AxVQmOtCrrjCfpGNvlEYPw8TXwpRll2rb9QXgpHyGtOE6
RifLiCxiH8cmEMEbi4Kd27Qs8+uqzHyyFmJYml3sB1fl14+eC5Z9nJr7cLH20nea3zBoUycyoL5b
1rfOoiGvTHwYehR7rQ9BmUwOZR1URVQu93r7yMqjWP3yc5WYdVD6w5EtDuzvXlrT/pOImNyIhk+/
t79V/aWZ5/jgmmCFLuTZSRhM3/p5HSR0XxSVc1AeBDWICKR+FGa8YRTIDdSQKq04u9G1xmOtK1S8
7AnKxpPX+OshmPuTCujJWITArm4/qpJltH80w0+sQVRpo08yjXgic2ia7sxctq+oPsYL2Ac0vCMZ
iknM8MlHWcjG8djMuBdlmkO0zhnsR08LXfehN91B6wXY9C6up0Pperumkk0q3PmWmuqxi+hp7ivw
OnObLwtYHtHPeawZoOYgx2irAm2+iYULM1hlUMaNf9rOAV/OurNwzUktAkrN6NNi3EQbxTd9FD5C
b/MezxQqcVhcagQ+qsqbZb5jeOSGVPhwmOEwscF7Fh79miPguHbmaaQA7yLiQTiD3g6crP5SjXNY
DGvv+wquwy4M/EzPfc6H8hCP6HJo357Zgv/dWwU56JX2xN8LOxvAayuuSJZ4v0AdvqNj+OjKZL0n
mEEx2lnjNz8odraKXoYWUK3g7tEXkEHWQ+j9Dntxafzqaiqt9k5cLgV83feuA1ec5TZD2qgzEYX3
XiimAiMXch3dmMpCrlAN/SFZ+TmOyzu3HdE/BHgyjCw4ULXYXHfLkqEbW0CdwfrWr4AX6srR93wF
OztT+944HCz7RC6YfgL4CiyZIgoVPakyZpvX1rFl5hj9BAT/z4JZuMepdm7IBCh15Jgt06APUcaM
UN02/K5b+hfIhhFKWOSDePHeGa3Ga9muh0WM7MxKnhR6E1EngGi7BQg1vKc6bVhXMGrLS1kGu6op
vUyxNsmh8X3mhrTXZZCnGGtK2um2oSEapCbeTTWBNBeYWLU2mOPBVp3HBInRzpiI4H3GEXAaWIZz
154VqdZ9wxF2uQID4poHrc+jbZOiWpzx0k1BEc6ySxXMZ9VAPGguTI6dVB+Bu4p8GWZ+pJj4Uv72
YvkQdA56srF6MlI9SvcIBPnPLO97MIV66U+mN+ka23jf9ui5VB1cjDEFGcomBYcC+kBgSEGZQAI+
e+xV4JF8DFlButfH1htVDgNpYtWx96f3HjNlMD/krlbyOMrj3BhQMyP61z4S0AsR53Eof0NSd8+m
al9ydquq+LZlMJ4hg0ZY67hZbl1awzsEvJkzSbOq5dmoAIOQqIijAWwcpAS66Z+snoa0TzARo+P+
F6TxV2HPmrE3tNQgXZ7YRM+Tb/5Ma7uzSTSi126XXaPuqiSwwIhrnI6mAU9Kjrbh47nUy3j++WpJ
PlfTlXk9s3KXhK+li4EMysxHEB47WWlMQNhsDgvROHHrfCTxVNBqbqDf8V/YJB4nqW9p6wapZP1B
hlQXqo/LzZ4x59aMR9B4x0pED6Stc3BHwFyZd+0cg7EaTXWedPXVeNpkysqrrqIoF1p/+9MU31IV
v9iRxrsGZxaw34jUzuM8jhoABnTEqI/QlCDwKr6HuCwd5+ngI22Janh128DLk37MhaHfPQVB05X1
i1pjviFXx66Bi6DiCFyWyovHF42UY1H2Rei8mleAEKfFRXE5YWLLHpohTHsgf3rgJXldqz/1UN20
rgWYAu9FlgzB2+hjpJBvljBjPUde7sKiHYDnbklTSDflytlxH4l3UtZmiSEkK4GcxMfZax/XVb9j
ksuA3Y8Ws6fA6VXpoPDxYZkXMpvG8OKjB0a1Sca0iexTNCQ3U+wP4GbZrnPLfPWfp0EBH0bQ6Xn7
inCbQKfl5uCd9rDQHZxJFJiSlKTAwD6j8HlaZgfzXpq7ab1TXVtAdgVeTqk9W6AoqB0wdvlYwy6J
jgPaFwQ4Z+gGyBxO60BPeg7IWek+n71gN+q62q2yCXZAK2HPlWJHjHeHDn5oPcyh2X49kxO9Gcd/
G834gAknkPiVGIARr6hhYw/IY0ii37J8iXtwr6pbHoidnmtgoR1mdeXxwg/1rB8bp8RYm4S/rzGE
1/XSwd+KUG2V8vYsgVlClc+1kSjrmg8HooGMdqtbMMHvhhniiNbGzwEIMFkfY+Mc4xk7QCbBpXaR
lwOEet1e2slb0+1U1xX5XpVlOasnKEel/7y4/lvUth9OM//ChK4gayEhCQdDDp0NLjOgz6pWIyKf
ezfOjszhLqixw2Cu9ZUFYeudSws3XmDaJ9Ssd3goSEGhrGY3bURue5wACLB6lfGVXsu+neFLYRRq
HAk812f4frWshY6qq2OQvvu2O/bE3ATBdAs2Pg+abr1PWkxPsTN5H7n7LSv7OxKdkw/GXhiNeKb8
5MarxGeAKgooewmtcCJfBGQOE8DgIiQA3+fQz3XYnVq3u29GXlRtv1sHXsLjh2cqR3kJWjthUaHs
DT3UaMEMPN+35KODPAdFPVKHI4CcNaiFXRAunctOkrQfdonvJHPB+5ZQJQrIpXMHdpocyOaxg214
tig6hWdAyIXrmmKQxdVp4vvWw5wmsQSPkvdfjSQTtCFgkwL4qAmZHSBrZkE2E78sCe7Kfn4LhvA6
2ajMMLOtx/5BFLfGSckKwqZrjwOnqIJthc2OWVMYdNaj+OyfOnZDAtUWZO0u/SQxzAu/cQYemXgC
RlpnAaVf1AebPwEtw2gg5edkkcOOxBiPBDLynW3ze1zI98NI7cAE9EfjhS86wDaJyfA00HBnEvrI
Bu+5c6h4cCKMxBjd6q5fSxQ75Q0EXne+bvH+a6hz5bn83ZESejC6H2N+M/fOJSyrOwl1VaM45qmt
D2qI9jEfYYtthqc+nH9X8yfkkhD0dOOTw8sbzMo5zjO7o/2aI8G+Oh0O6CZEoeBS4gbQGVFPTKpD
8O5BapfyqHrFXJGXZGkyIHi/xgajx8y8W8f+KHznfbsBX4kvXWGKwjDsMDgDXGv/DUXnefHrp1j/
maHXAqnAv+AdcougLEIBcdO8kleC7ZvCbgGxFW3kZQo+hP+LDnN9XS34b8pfnGG5pQNEI2qWnzMG
jZXMFHaqrm48fStYTTMJCAHazeQTQC+0HfMrRnWdWdx/WAurkt/66AG9qYMitb2f/eS8rMNvqxAl
ME+v2fc1ktWvKkk+5wk+AxWtKgOJDkRS7dtahRcX0pQdqAInXSA4WnGIUwqh8jGm8JWtFSio4Yip
dBlkMV46i27JhM/anR9m4AfA5rWJKqgTHIXmnx7KS1KqL9MDn8XotN0wTKApYZGYRrRSNAH/C9PY
b39FFy1XecSQPIr5TiEMVRATth/JHN2jdgQc7shLONWACBpz0ATbbDbl3Q/E9P/BuP/NEErAU/8V
Fvc//4xmXf9tDOkGxP38xN9wOPrfI+BlBGIHghmTLtC2v8Fw+KVtXgxEDfN8QAQFPhCwv+NwBGAb
pq7EUHnD5w7Q9d9wOIpfLBYluBp13TiKMTLn/wSHS7bBl/+MJmNoBSZiA4DDL5AJ3J/ZlP9g25xZ
HCPpajjtSn3ig5x3jYezxKE5U5MnIWNtIvR30yHsVYAcwcNtQN4udCtoI3Dcdx3KZeiV6EYMEWAi
ZX/q+fJRTV752HK2D2oKcS3mAA4t1wfHg5kOMvU6w5Vgp3SQJIivsd+78tA7a18MUOJgftnFwRCW
0kdPq2E6TT0ChZv2GUAqjqGB9Nh3BvAFpESFqzECEGqsI4a7YRxQMO5Ej+llDG1EMA65mbvXJiwP
YKMtPHzMg3DDnQrQu+ZuhkmBt4BPZFWUDYbFzSDaB0h4HDpefQkPCo/DW2bsEdN8NmRDfkKjCal0
pwHexOacCDiZevfearTQU6layJTCP2QawiyRhmfocKEq9k+eV+Ywi17LFU4p2JUvEQ9Asaw8gpGJ
7+PSFhLxt1irBM7ReDWI1skJxY2qE5FzX+foH+Fjwuy5dITaBK1fJtbtj17fuP1pFdExkPjrM8cC
OS1iEqgaBeYFQzWT8HHqgytjPZRwnb2JXHgN9UyeCejNHDMDgBTNlkClReEYh4y+IL3j5cP74oYo
MdAr2ph+uX6/49Fj1MEug5IBKa/LiINCYu0x5lJretP28HZOnfumJ/CEKCKhQiHmIVSUpGZZd9pD
pcsxVYa3W3Ev7L4xMfhpWt84EyZoBs03MIl3SuZHTprzUP9C0Yt5nkv36LWwQvnI4L0LumhEEecA
l+1p/GXrKLyMFar5CnKxXN3MNL5TFf+l3fLzf7F3HluSK+e5fSJwwQaAaXpf3k6wqtrAB7wJPL12
NCWKIu8ll+aanT5d1VWZCQQiPrN/5YrPNmM30w/VemGXs2MBnx6ivE42WTzVrwgq/WpRkXXqlQ4d
tjTVA5qjSnFgyZetytNny1sOZmVhE7JIex6ZQNr6hy4JQxoG5ZPsBJSJ4mqh6ngpByczqPWzk0Ah
yRpZTg6PKFeu28D6jqWivZl4cq1Sszp1SfPsDiQapeW+hllybjKyfxqJNLvxcFaGufPi+iDrCRe1
blICVWLk6l9+dtT8LqKqX6f2Z784V2UMN1VxnwSc+nnrSXdTlVvbdcopsXE4mfezvfX6Y5OKZd0E
wdcyFcEqbEZCsBRipU3PTWHr11XX7N1MbIphOfRWQJ0E5Iru3FYZ0AZO9KKc1tSRVpYznOo2XzOz
CqzK+Kj/jLW313zIMAcX5S70OL3iVjjpDbnrtSu2EmwFXIBLL+iM8pns/5QF4BnqTRFtGLS3TTJm
8XqJZnE2XHWnOpPH52z+ST4PabBs8sCUD4D7kp3lYFk6nfltKlm+jKRpznbvntiffRrZ81y5xdHP
PbpEvoGO7OnDHFVcJps8awtLdxRbbLuQ0IDnTk9+sOMEnK1oETQb5VScgEorYPvQjRtvAhQ4C1Ui
BwfPjkJUaThfxo3hbKsgv9UtSXZ32dZ9+ezlQDWtRR2j7LZQEHGyr45GnpuepnLeYBKfBItaN5LC
jYoFSQs5ubO0pl3S9xg4gNjhqycajkptsmwk4RVaLPM542APVWVOXqtsYjWJdbmRhwjl8bB7H9mu
xswAe+7falKV50H5csuycqcsKDZFu6dW97hY/aM0lEnailfWIZrGbWS9s4UZ8OUx5b1pkpeQC+bg
jr6/zcv4fQiNo0pYcF33jQrgtAkHo7xmA9JkTHifZYbYlQ2UgNwlCxAs03wjpvbcmZ46I0mP56Wk
dMf16cfKeq88+1Jn/qauaXVNnIq2FftQ9ALUriCJNnlmq0PRu0gYPcUspJtiZ5TOJmuKbNUaNoUc
RbwTwXEXNxeuZtSAZp/P+U1zhOrR2Lbg61YRajHb8u44GPI6sMlFwR+O1BZ+++BRWsexUSR35dBS
TzEcLI8xB1fjYNqWSKc6hLaLLf7U9bxbCfGwxc0Q2UNv1VQgd6aF41++/fOeak6ZDtn3pSJ3c8xs
7+DJkRJRdzJkfCej+7bGSqjBFWcyMVaykOWuM/FvHQQ3Sj3JluSj2g6tz+OVDFHpiB8J7UNndLuj
JB64CUahZU+iX3L0N1Y2+1sVciyDvvwYpRItz+g5TIKMdGmCQMwyj4UicYM9HLrNwVGKnBrIscrp
jVVohj/btv+m1RduTMow6WB3d4H7IyaHtAL42uCwZ/eVfRGZ/RT0xkeZmMeUUhqmdhby2omWkRhZ
DBY1quz4RoOI1q394XZxuDOG4CSz+hYHtLHVojOcCN10CfJR0/3GlMQ1FNvoSfoW4dkGQoyJeJx0
8Upx8ti0srhyofwYx4SGUyqntZe7nGwXOg7Zr8AntTg6k9ylnjq69QyL1kXaWTJ8q8woYGan9f3s
uQZ9bbkLQalRqwSB2jfXqjLPZe5/G1H/E+pdsKpF9hXTb5pm2qVjW74TL7iatL8orRe4BkuGWqEP
TOQ38Cg/ymK2d/7YcLhIzGhlD+ZaQj/OluCchEQ+wpLrP/V2Fplqa04Bweaop0mnXltSfNaEDt/Y
3PUCvjGbroSPG2xpsVzxly6W3+0760WhBq873+QvquW16dKYq5V3MMh5o1Uir1Gw7xR23BjzNVM9
9YDRSvKz4Q0ZaFonWXUucRrJfyCFL7zi+yYFdZrAd2JZXn4Gy/RCNRu8Qhz96saOqrwfb4RaFJQS
lLsgybBsTN4Ex4q2hSeMvWvws6ta/u6qsdzPnaA22lcfRFgU5c082xXic7CpxEy92lbdIRLNjT/2
pLDXiZMOu74rziP1X2p6KVDHhrq6P9vPSK/OrqmJvvbuuQGnyWkpOsWj/wT9+k3WEAdpxzqj2gHJ
uTM887fkPFeLPlupoxmZpxR2HAcw83dRVN4e8OK8NRo2g2Bgo1UahMa+N3luZ1lrbclLRn11apZs
3hlJQNOXfVybvtYDt8BAmouWMCVmFNwfdiuIfrDfQ0R09lnERWlMKJNR8Dh0050Vs0HtCz/bRSk4
2tQR4DP4Is5+7aYVktqRMn7SFVk1ZYEOQYF0X0WbaUmBn4XWk2P+zhscxqhqzrHbEFMx0n5PVdoJ
efKMPd841nkEQyFrToPzUtcX4fHEqZbsGQnIO3uV+wtcmOI5mSm/3YaTyZ0EYRveXLZOm+AFF/JG
/fO+CTwwYlT1BqdctnFBmxNmxF7hRnA8bE418VrKzeJYG/5u8Gp7WxjTfeLl/krREd4UCMVkgIx9
N3BVVJXxW4jku1OAibyYVbEUw8F1EWR8wzmOTf3Knu8h9BLnGhqBu7b6m0JrWZUEwq6D0Aj7VT5x
eiCoF1Aub+9duzTRJEVDqTrw17WdEcc1hoJEK9EWhjGspzy5m3vEScvCm7Ob5uAu1YgCH7y0kyj3
qdFP667o7nuM+/RqA5059OjcPMvi0zRyA/rBzFqLU0q6a3jHxZ6QY1lA5sValYYJFcDRLkiBsZ25
b3/ujbxrf3a+B28UBXCrzOY2G+JFReVrnrqPdtDb2w5vdi4OsQqusRFfVHxpLJ5aphcR7o3K02CS
ygyoLEhrnPf2uE+z4g7aQLdzKEwcOPoo/NIQYJPTitc2j8Q9/YR5boM9CzyaX9in2FR5ByaGPUHi
huOOTvrNzGLW0j5mA13mQBalcaoG5036KDNstLNVFRJkECUXR14GIaqT/cC+G4w/40VhLPLUMCP8
zEaOFH2yjT0gHow53B6zCoCFG5eqjZZN07H3gAoLd6CNdlkrbknBqURKc0e06U3MOU8J0ezF+HuM
M/tgEtdm6xS/5ch7hTt9Qx6vVp41ZdtRmHdZYMTrZIyS+7I7C795tsoJ1bNi6VaoGmUDiFSmF9uP
t1NcXvMlbF5ty72xtm4Mazxjsy0s4A4ksyA9xgh6CXZfOFfWeu69e6d34XVgM6cTBxL4gwTN5UPb
+e5zb3wWRiKQUvLoIEfVr92SQiGJ27SJjsOslqOo4/4Bx5oQGapnUYwgBFHOqweIPxZxgeICj+Z1
nJFTpTAcdpC1vxOE7NdtKnnCDQnpMzB4jZSvSxQ98/O24GrkqpvVscxRjA2aO2jQLZesEUNMUTRt
nSlkgxZMuxwiRDHM+7Yt8sOwAAIbKjYGEbyIE589pho1ExklcuN0pAsibS40U/BKihtTN63A2HZr
fi3Zub88s4i2qtQ1RZVsaie40B6p4NA2z6Fq18vA5+yS5a9ykyZYkh7GhGcmHARdfBzyddIH9/bU
w+gadnMePHBzjaheOjCRf1qtfO38s5kXdFzS4tlXvqDHLx5MrNQ1J3TS4Dbhl6yg44xRl6ce4wiI
Y3C/e5Rpp3Eh/MdvUJvep1CXFELFNiwCTtItsyQkB8+uyA7gysptmyXXeWBNC9hM7rA7fmVdwq8y
yn6DwfRdzB3rkF9QIq2eeVz/FW72f0rXv1G6XAu56V9pXf81YP6/ydf/+S3/KXZ5f7EYreZDtxUC
NKNFePFvahfAaw/qtQseDLHp78UukzxjaLpAcQMfqe2/hqzAwxZQxQIIzUTR7P/VlBUktX9SuiBY
mhZ7J86S5OH+AbSZ16mK6f/h//ozlpYM9qEXbuYezddpY2agjMP3kMQvw2yAugkXfPVDF9ObbyNF
U8B5pZPmgZmv78ljxJju1WuUE9gx27jcMBokFFpt5o7eyA4GCw9yY2NWCQDG5XchOrT0OeUoR/2R
5gNVXUs8+FZ7SZpebhuB/Iz1MItYcxadYa+HlERh8tmXnXFsuKH59c+uN528OK0OfMkLTMgLCLPT
bBR0QUBWEHHwz4PpYss1CF6mBBUVKo4DeXqWumJQ1vbRS2VNM43DOP2xF8497HDK9Dfksa1vGh0i
Gvg5obUjp22O1EGWNdUF4tGsUHgvd2BuwTovcrqzjfbUM1yDV5q4d3HzHDTzV5ikLUdVGHVZis/S
rvxifB68+Caa/jF1EdQL0735ZP2yZBdn01NM63plSCulqWF9mC5tTjM+93Z8rgA8OCNwj0U9dNnE
lgtkUtwdAjBjdk+fMMy+o8Elrc65xxqe+Ic/DA5njTLB/lmS8zDvqKe6Q2aOt0C+u2Z3nMeHwbNP
Q9PdW2FzmWX7NU4DMTIq2JWDR2qIRzMEuZWonZxSZ5fwjGydfO87PXNvzKt7k1m+86LqNAtWsbjJ
t46FbEAIzTKPWaz3DKT8Ye7EpQ6U0VPa+Ca1nEk0v3v/R2bc+Xl3aT3UoNL65QCEM+nB1H297bp2
2LhkoM2tyuYHiVoEd2gAxGsfXPbtNJGrlySbPkzHeoT/MA7hc505RBeFWrsnJcx3wACbic4Izyib
B8oCZjrDhTCC4EofdK39CTya6ir89uhpMUmZ9UrMScM6nm1LQ5L+VsQgyZhrYnncBge4VLsJwNM6
HBENgsbfcsxq7oC5/eonJ6Y4BVilQ8E1nsgvmIaxSg32mADJKPmP9SWfwAQks7USqffLLNyCUkfy
KUEHLXN1sk0+/kQyTMNN9rZY6IVNy74ny5AM/q+GsvIdB81Dm07mRsXldGoNhAdF6yGYy2vh8F6n
45dpNfgdeXWzR05FC9T9tT/Mm0W1IezeEfNY+K+F6XfHIBtvI4ibfW9052F8dh1YeWYwEOSPEYcG
6HcgCDed5WIZJps2faZnu2uTj1pIjGjEv2Qsdk40xtvAGnduio/eZtbTYL4HZBANNV98cDlBBJQH
JArlklK1kPULmCegbSa4Lx7xtAoEq6JkZ9wsb/7MqhBXlVoQmnUcO894jUXhrFOpTsbsP7qGf8xN
EnN9trMmSvbzDEdjvJeh87zIvNpDtvKZVbUTPciIur8fncW8pOn9zGH+VhPyYFuqmr2TymY7i+ER
SgJyvRnShR0U0LI4p4rBSMD9Yr/wxdVSkylNLCCBzIWiLMNbZBXHqAKxTgISFGAdGURMqKeNKI2+
lhxnLT7CELh1qJFV8CM12Csj6l5grv+seVtXg4R3sVTUxixLHpS37AqTe8oxvHyVivClno1TEFfu
Kw+VX7kvn9OxRSIVDMuZCrZYslq+0aGgyowwCCO01VKLrEFZXSxEkNU80MexsitHkbcWXRYcW0h7
NCBWNbIeoFjkjNliu6hozabPUR+pLWSX9zx79P6QyQ3iuQZzE05lS5V1jFLkYZmziwqG6UF2AXEZ
JhetO/TkRrqfA/pyi848oje31zwAvMgwpBZU/SwuPTTsZbYZYGPXu64AxRTHmPo2xGrU7Lgk09EW
Dwkq9xSq51RFX5b9O2v8YG1oOVyii9fo44kWymM5PwxaOh/R0H0tpgtUdawauh9/hHYUdz+vJdsq
Gy8AMT4ShAaUFuhzlPoAxT7xny30e4WOn2pBP53dR/FOXNLaxAP7Lr+AEeVx/bCLRNSLMt/COLHf
RrB1MAfGazn0rD+4CCVuQoOrkOpHRFxpowHHIXuzaM5RqTpa9SnDkxAFxVphi36NEyy0baG0gZHg
ZPTa0ijStwSHIw45VHBUxPSwsmUbGON2co0d7ykjo+wJ2AizZooqmjeqMB89L97E4wkchQklv4m5
NAvBw8795tgt12HPsa9A/ukq8lG4My0TAiARAcssrfhnro/0IV6O4YsbxdgEzap+jLXdQ2KKxVjB
Kcu3RumeZ3yh8Y7aYaKtIl+bRjTyKBPyWLWT8sPXxlLImUUbTb22nBgUDHMD2I42o0qZttsCuuIq
VaSo4IDyvEYwsqfHweQ+SbWtFVcdDfuL6gB+gcyqtySO9462wvw/phiwN2KdPNVjG8uMD6w7IIHQ
D8JPK/HVckyM5wanzdaWW+whpQbahov59+x8MnbKj3jI29lOSOFtPW3fzfh4njb0em3tIVQXK/CX
j9xx4y6a2tPIRhrg5HOvd9YlW2yRtt+V3nPnevfdNZQr6qbdGUxD6iv57cQYPVLIjMd8iiOfi0cB
6n9Hj5beL7+srJ7aqVqHOXnayNdmURv+THoeDfkyb4KaWlvSBvdl41NiNet4XxEuY2YSQCwuL6Ii
72lAfoIN1c8so7cWReep8i5+Ybyijst9ZhhvlKH19CfzMS0Wbz2hXwaMNzIduCqCCQagjbZ5ZRGt
sr/mlD5uH8nXxkSEtCbCQcAYOv7vNpjEug2zmpUOikxt7UPR/yhm90cUOQf4hIwT09kXJL6mJyMz
pFV1UZKLXh9EsyAHELewD6wGqmllMjcbQuR211jQk9yYpuSkJwLJzwmGbGJBwxHuZ9Hz8IgXxmiB
rsjXnYHYl7JTKP3lOQV5UllGfwIgwvvBoRMHqWmevAmPTYLhQQ4K90Hr7pEVSdnZ87axOHFnnUc4
xXjshPNqZ9ZuDJ3XIbIbNAlra9YVqoBKQVSKjNy5+aiK+yIijuIm9W88oOXMMn7IUAuqjiubvujz
bMtwVbfoFAajIYbs51yx/2OwEiQrMBgMTarf4pazrBGar349Eg9hHa2r8lcchVsS7b8srvTVVPUP
Xrwc4zB7ha75XONYvpiT9RUTZJHj0aD+djCgu7HbJisfJtCX9GokBF29mSx0mJxCw0rXeGFYvuMm
oKIBlYqjc0842KDkXdYNdmhmsPwl+Z4uObsv7xp7XbHhfdLPKrO/ZxzXpZ2epd3Jk5rDezuOjC25
D3bueoSb6NPsMIT0NK1ZUl72L+4ynfJscLCqDbGr2Ru0LuP69FaYwhqKwuCue2e5r4hb7PnBl2DO
nA0gbJKX4IBz44fgn3Rt75Zm9rcv5kMbu5s647MaP3tBnbY1EGDVMjPx0H4I+Ooj48jW5RjXt3QW
7x3jwG6UwTYU/eE0ON20066uUuZbY/6Au8tgDjv/XGo3+r9D8F+Prf/mEOz5OqTx/5//tP4q6y/5
39Ox/wQ+/nzP3w7BAVA2jro+R9fQtcC+/+0QDA6Z6UcmSyr1pODvTsHWXzwqoYxXAKruOn93DHbC
v5DQ4Otd/knb0ifk/0XzyvlH5rwlHGF5vgsnInQcQM4ck/8u8KHMpFWdz7TH1Ei/w5keJfssUsti
nyrAbH1Ayo9ctLbSYgvx3x3lymuz32OO7p5bdEP7+t3SXzZmmhu2zy3vaI5kzVvbfdBTBZTLHySR
NOm373MW7xiYyY5ITxDwwmql0jtGM37bTfCcuN5xiovvv/s0/h/lMv+fGpK8REj+yAY+PUWabv/z
JRLrLv1SlvYqVwl+LM9fv+nfqzicYVuEhERKTZGgi2vpX7uIit1SRWdpAN5IDV6twAAANLslzvmA
3fO7r4JjWfPduVVclzo9kr67LAu/fx2TY8wrgMHde4K8XmbRZ36F3PYwt6gH4iId60EF2ktooalx
YIPqgZJ4dmRRr4vY+PUHAAToFJ1TtO9etS1p+bqht3dLfrc4KU/AbdidJ989kw7ZnO1jH95aPRzr
ELz9GAD7Gq3yD1ia2jmMp8jbyUG9Mky0AqtFy1o34aep2BKWYaxKVl7GlgazkZ1lkPxMI1Rfc6Gt
q7nLMznZVmUPURt/LBQ7Ruk+/OsP55/J/ILRCg7FVY88lJZ3/ueHM0DcCBZvZBcb8bTw9cU0a6jm
VzNUW1ue4to6OsAJTOA5o2oPlhGfOZvsNOHQm6LTONXbiK8e/3qxBhgEpDbjMz20BwEDqyuAVRfe
gzDL7cCGADVgPxDrEJn3YFbMv1jkxYY8PRFgSgWnUesiZ1QS/r3KtPdJymkz1kp4YGw8M7vTTKCU
69T0nYc/fxEP7h1PE18+waIbgkfD8HYaj5iW9kPGd9eesy8AzcWmu6dheAqj4qIAj4ErEEN6cpjL
8a/fUuuflS3f43L3GUwtLCYms6r8/S29TDaANoZWrJLQ+FFR0TWahNke1PvRclxbj80B/9fKOzbS
l3/zsz29mv1Dgiwg1+qYgReYrFzePywoJuM8m6L29aia8tLXHS8aM4yf3nRQarKIUh4fR6iI6NDj
JLvLjZQV5gFa+c/Bh/QfcxNVrfewtNF+aFoe7eImncsgnY/GcB965jKuvdmDHM6/RbUF37TdCMdn
yieAr8wrv3uu8D/38gBGSvoPdsP1rKcI5E71EoT3CzjotcxQviZQqiUufJWlIRp5hzZT/SbDG6zs
CJvVordpwPpyBSz8Niq+3erm5eajHfLnoQHDxCCId0IyDw2vA8wnK6VYKK6nCE/UXLInGghvdu7D
bxe70G5eodcDCyfka+i0b5oMO7MHlKRzwMGyfEUOXs+Q6ZjsNMNNppiFth6mD4IocQIh0+eMeoSu
xqAonTce6uYSLUpuGVM5269OxVzYVCeUIXRAVZPGtE+ILzs6xjzTTKuoOba2Hjags849l2voqU+k
kLvcyB+mCRViaG1jUyBtSnAgq0Jnp6Xb/mo8/7nSqepYBveAKh5dtjkrRpaoTRxiSyAr/miVf8QH
lGTbqNew4LDE6+y2IsSdE+YOdarbCjf5UBDI03nvRCe/azwid7Z/CJ0J9/+kw3VOvLBNRmfGxSXX
GXJTp8kxkXZla5CNre4H4uaT525UyMC+SSfRVTc8i6Z8j1BL4Php1gQGDpnKq6Fz7C2BdvwRY6NP
wR1R9zBcvjwGdGGPkYKnO7YRxOIb4vENMXnwpGLFBfmY6AS91Fn6XKfqc52vT3XSfrIFFSay941O
4VfE8Q3DuM7JJuS8zeSYO0Fon5Ma9ggxfsshz18Q7J90wr/TWf80t+/ohbSrmRpAVflYIDa9AM2Y
1E0BaKcPAdUBgaEuqBLYJDcAntAuqCP3d0/+udK9A1D5AlOp1H0EIku4UyykQRSf7JnBoACnw+gN
CSOluxffuUVvbmMs23VnVT9Kag8h9QcqvDul+xAIVeTIEZ9N3ZWgdf3FYxDhjhoFL+pQ616Fhs0A
QH7revPJNA2od8N74GTBiznHG2qjONhN0VBo4fhtqP7JnsQnhvKnpxsdRI3QK7j8ljulGx8xZCxT
d0A63QaJR3fXAYkZdE/EpDASJCey6sC1dJPEpVICEHDYo0vqGeO6cUL9rkOMJRZKGaWN7oy5upt0
RyUQbyTDfiJmcWNr27GeD0Y57h0qgwEQaRJb8kPp3stEAcZ03vQl6yXxvo2NZg+D6BpN42u5LAyb
0B2aiTKN4XNM7DPx1s3JZ6P7NlOhQzIkGTcmZRzXr59FDoJ4F+mmzqQ7O4lDeyehxqNQKYre6q4t
q/Gsmz5lnP10dfen0y0gLMNP0XnTujJpCJVUhUoqQ8y6JvAZut8dZaJBt4pm3S+ipnRqKRwpikcT
BSRTN5HobV4y3U2qTK6AlrpSq3tLkgKTVXIvwQj/XcsOuDE6T0bZyWUN7ig/ZQYbhqaN97XDbONc
LCnltxZzwqZe7EqQH8LnhUsjIPIZvTMRLriR+/s926TezKUgdaSGNTybX0Y15ueailatu1pDr1Yl
EyPIuD8pylyKUtei212E3PTPofElp+IrYMrGjT3gM0ZnAyosOqdZ3yBGzi+ymwDHL7DAlRGUa9dv
T6SW+N6KOTE2FZxVySCpKgx+cgA/x3GCLh02GUKAtReKFSCbhh/WIvYmwTl4o+V4n7P1wQo4FrF7
6Mv+HEI7W80qXsgaGe80FPozI+F3ZhMyiMry732areXQXGXS7BxrvgwLqYogiT97GJ4soYvcMKyd
XI6RswyRXyhb51W6JAQbJORNsrNzlymOXQRsBk3SaoNz4Zj3Ns6Q/kCndYPQNQMDdHtky5jz+6ZY
2lcQ5b6NO68Y/DIUZKM5J1wDh7vLtCpQLpl4dJp6awXRXVX0zrlLSBBKhhgx783cNkq9YBgggjMO
Oyg9PXuAje5yBCXHk2P5apWuT0QVmlQJL2hq4APkqr1OJctVyby9XLqPHRC6la0KJl2gDzZMSBb9
tZPRfunPpCFxmifsAd0rbthc2kt7pQ6GToODsVtEde/H8XS2/Rp1y6Q1xZrnboYq/SVpu9C4fKf2
CrG53cUlyEpRZY+NbrkyZq2nEEPDIR2kAXllue8i192pkCdxWvY+45lZ982PpRWMvdENcbv7rioe
b00zv04E/7rEe1ROnG9Doh3rQvpMY78kEcFBb0AGVQoB2mycnSfM7zKsdo57iA2G9AQThY2C8E7Z
iF8AMW/gDz9zhT5tWJAI7GGf14wzCTgNrfxQQTNMEh6I1UwysHqMDIaYCoIghBl4F3p8f3+MDj3j
E5LW/eww3zJPnvPWI6zYA+G32vrWWeYOgsWGPa8V34XFtK+bGRXRUMt6Caujp4XVIY7JuQ1Odyxa
JEmA3UYe2ns3NV9Mryy2IbjRNcEt++izeBULDHySJezgGdnqKURK/IL1gB2Ya19QaYcQR/SUYRly
7bwI7SF6mIkNpmKLuQjj0jga2I2SL8/lNOxDn0vL+V1rYzIcIZUZRn2p8CyZGrrpJoKEXMMZxX2M
TYHDabrRx+Jaxqbt8PpNbYNG2hA17KP1xyCdhmjjDuXrlKHiMof7vtZ26ti8SmeseexrQPmhCQaq
n7GbHmDGP+NSffspwNu+84s9/4eFhSwVmcSVqeUOG90jLdjjtuaPResh6CKBFkiI+BF1RzMhZ2nf
MlQUGm/1LUJX6TyRHg2UlgXFpdPSy6BFmOkTvgbFYbQZwraHxnG/K+XffLSbBQ0Htg7vIBXOP+IO
Ko87y2Q/aN1HC0AlSpD+NDstDTVoRCnBuV2hZSPmJp4m/2L/kZO0sORricnUYlOqZSdHC1ALSlSl
JamO6Hu6XCYtVQUlD61Ey1c1MhaOIquyyPYpXd61ROuSf0Qv1C86uTCwPPPUNQRDkMc4qiKU9eSf
nOBaaQnNo+2Zcr+wXiB7NxiE8YDgVo3HBP2Nwa5MGUaQy1HmpiV5bWvClbJ9qG19dxfq1ySCbT9l
v+KKzt1oU4xe1GuVNiHHDPmWowNa6IG+2Fo2c5Pc+KcPLjkm5tJ7GUFqdESpBcUUZVGiMJZaanTQ
HIk94R0V934N9U2Lkhnq5KJlyhS9MrIWWhoomHZIewBF00HZzFE400kf07XoOaN+hqigNWpo5pHI
pM3HUQullPkDMe9vU2abyoBVmaGoSpTVDIW111JroEXXuG1cHY5XeFDuZ4oyO6PQZii1Qku2Qou3
gz1beyY8SS3r1lrgNbTUm2vRN0X9LaHTVvYgtz6ttLoevpekhjNBve+TdJQkKz+Vfnoc2EpVCfOp
iuxZzO23a3qP7mh8mIOrU7wfNLi2JsNA181IacLzNkNkMSYnO47hfOeO4cmy25svEnMPUHyD+vIW
DtXZHnBAGUUnGJ61NiL8cb/3vthXHB3AATxAK3YhkHb4O58u4LRs0uS2ZIxA8Xuz2THI94mV/QRc
5uBIprQW0ZVUIF6jM+2YDfVYhPZ1cryXsM3JHrXecxg+We1TPVnkSzuSrqrlURXPN4/Z2CU/nY2K
ZWDYTG14pTZ115nBAWOMrF1qx+sxnnYDNDN9JRKmT54GBY+g44PiQOYAtOOxMdU88Eu/9ZhcPfxq
u51i6IxDOVpl5QdTBw8BD/hVbsp90znnxpi+utlFOqgusMjVJvmyquyjCeCeQVW552g+4IzQzmwm
pJIKByCZw5Lbh3wpHx9bzd7R2GokEYxCOaGtWt1T7UMcZKBSRzxRfYUfDB/gGzMqIB3Z9Z1ohv3E
aBhrAFgX82LW8eBgZRUKMsiADj+a2DqMw4O/yXwiAKXcFka5SZLgfgr5WWXdbql7gMfw+Rkqsnmk
6IEt1UvL6QS1gzPDkLjXwPRycHs8bs0WfcEeNiUzjmqjexzI3K7GUZqb3EWvWBpnP2bufacnXZnB
5o+wYwX8Bn5C6FpO50lZO2WjO02GFp9yAIJdPAJEDQ+M394NSFy7aeBbs/mDCOWwdxn/QXNN9x9b
Fw2a5DPRfCrfcOXGygr0C3eIf/vh1m95qtuTfRihcWY1wDbUimc9atep23fJqpAGD7JtwFIgM5WV
+T4Y2d5ww41047PWdYZQvc61uIGEvS7zqeR/K2V8+XVwbAACMf2Gxu3yWrn21pwTBqFwizoOIbP2
iRn1F4/pbwmBU0o4S/qZwylNJ9YIZIPIN07YsDDe+BcleEqgirNEc2Bq5J3YG84Aximg7+1+DzKJ
QfsVn4XzFiYFwZTK2SuRfzfd84SFZTtip9UJzI/3JAWonG8tYrprszBObVe/Az2iOHExI+sBHMvW
9acrMYjv2OHw3F+T2d8lkB+EdhKdP5oRs5FcIzwFTDNTM5QQAwlRghE089+KWOLa+2FKjtiVXFOd
OSkmuOi3L43r+1Z6t7k9AE3/kECN57p+sq1uXQ1yk0zJeakSvWMjY9nEWM36P8jpOCda6eyscWu6
cNfW8Rn25U/4kc9d4t8GHrK1ONQqOjX18prn3XtgcKsXCF9dxbIMhAp+rTcL9sWC1c44lGN4jGKb
0Ol07RqqB/OwaeL8s+r925ROV6AK+7TjFfCy3dp7cK1tMjo4LKjECU4ttNDY8o+8pwcGPkDQIvmg
J5TpMbS2vzOV2KvePzZGvh3+g70zW67duLbsF8GBRAIJ4HX3PbnZky8IkodE3/f4+hqg7Srp2CHV
fb9yhMISj8hNNJkr15pzTNaVgWAPhprYkWbs8XXKsYFZrGzDr0YCEBFh85DoVLdaznsaBLu2MBT4
XgwAeuRcNB+iIiYneNJ1/l50HC/KrT7k7kbX4w8/ohUeds4jjF0GXXG+SFWFap/ebY0+jfJuwesF
c5P7T0Qy0KPqTnOdiwjovjQ5cXSju5+fFa/0Z+TMoZlhSInE3WKV4o4D87RxArNbjqCaqnhfG8PM
DWQjg/q4M+wKgZgyrmj2Sd/F1p2EBzE6z42i0oMZXoPdUCNc9nRlFV895neO1cULSxUWiJLeuiRh
ovF5LrE1L1RlwQek/J0jeIsUnhLgS/bFZnzR2UB6xOe8Hz6rEwEWteF+6wa/5xR4GdnFwUfsfBS1
Q1xwdpLAGiW7RRv61BAD3ey5u+8TwbCwnYawEkiXBnZpvvv8s5IUowpKfo3keA4uj2BXlrn7ETbx
sQ8YIMyFFNdzR6LnS4+HD5aEukBtu1Ywa6P5uzi2uivqs9U3LxQTtPEmHp8w4nxrfeaCDmP1krr+
QzFqmE35KAFo5bHhAtSWeU0U3wH77NUPNNyPzDCKOrqkJKr0Au1LZmwKdPMUXeE/W/1dWJFzaXM3
9Tb+gKGzCjv2sSAgeQ6ibgg0gjk5stkFvb2PWIK/lLJleQjuI0Qaq9H2v0efhk4z1Ds3bl4kP48k
HT7FP3uSilRR5DvzZwvL+kWMfJla5TIPG/QSTM0UJCvTePBA2I3W3IV3zOv8iAWZQodxpQF6KwKH
1mmZfPd6+WKVXJO0MpkKzyYBeBZ0yuz9TwvTLmBYJ2rilM23L3NIOOTP1OTUhTbysWLiWJhb12gM
xgXb6xYEEPBPTjtEVDIK9/CE0W+df7rFfIgk53URRLd+7xEJiL9iHmMMkEmTPPyeZjFF15mLHN6q
IkAw9o3rEIyHrj1HnsMM356JpZ2nZuLLs55U67F0xZ1h8ji5Wk/bj6Zp3g0XvJAqs1fxaO6nPAYb
JYBTSx+nWh6CmGHA5KakgiUDyCCODpvA1vQt8UPpnijLmiM3O6zpP/cmGFR/ylEkc5ZB4C30Rz+p
HtpK3KvJDR4D3X4mX3SLLOjkNpOxCwv8KT7snG1GNQjRHYiwinZDrldrlADhEmdyT7Bd6qCoyBQF
qLdSWXWES0BywSM5DtEC7sB32uQvzZDlPNOzAobgbxpQNYm2OfaiAduhnVwch64/iXvoHqvk1qfm
xxdixCtCK7sl9+kkDaClg9vc5bCiIwHLtEtYPmwULIu8N96Q1x+ljaLCz+wHBojnkUL8p4ndQsqT
mbogpdEWcZitW4cVbmjI1/uZeIWAARCCFUu0TfAewACT0aMX+rnH3kLZToFgtOGDyZCbkrh+ad3y
JYIRTbd9FXizm7QfwIyLADk7G4evik3QWah4dKiH9pMRcyNFo2g9RIKFxdmmCdzEoU14U92HkOnJ
5FOjRC2CfyT6y8R00ZZ69dyAbJzNrFhR1qdvORObmcXMhQY4+apLcMfhMgw28OE2+dA+9UbtLn+G
WoQffHuifkmY0DSxtelhLw6xeaXihMw3P6WV1uzhRXzzoMPG7fy73JkeZizrBJEHSFmD6YSYPr8D
PmsCiloaln2je/0vXFPfndHfZx+G6+Mrldc4o4FbrH84uQGo9YFtet4wy656+fkFu67YmLF3BcjL
2QkTyZz/hVYV4VYSU9k5/iaEdKVFNABiJa5z+TYvBZxrGb2yEc7fbd4n9SHGlOdvvM5+mNeL0WBB
7/+1ps27YMydxnr6MUKsFIwv5t/ZHeRl3qiNwv/+mez8rwT+76b/1l8r4JfvyftH9dv0/+e/+df0
3/6HoVuATR0pADvY1v+TwFv/YN5pKqIM4UCY1h94DzqyecOCzsCr6yg5R8//m7tq/8NFUg8KYpau
O3z9fzL9R4f/27SOubjlMBhHUY/U35rJEn+cFSaTkg2yPH1hI5SaerPi9SzH+eSoLfVqxAsUwK83
CAW9yEHwmo9gl3JKUS9EYxui8mFQa2sLOWVfMYUNBzXTP7NoD8soyP1VEnQXnEHVwXAunWV6R5Ar
UQa0YaqbeCM/hRBkmGWcaQxYpVk3FHepZrBgreRUGA+Yo24lFu+tG4N4GssJ2bEbPiJhQwU1Fy2m
7NYJHqt8Dm0xSBfckRs6HMZWP03h5J0QFTuLSvTl1pvCo3RvBrqAp2LCI2NOYK5LoxzvPb9o0Q2n
clOTWbRufVojdp+lT5Y3lkuFQ+iCVAGPnIXatXP654YK6zjQ4ioq1t1BjsMO/EO4qdv81agBFWJq
PYVBsXemUJyqUStup6ATCH2DdBM1YtxbmvstyMM8h954MDonWIWK9mzuzaQFW0s58KAtzijZnEkW
J8tn4FFFnbeaWprTBUbodRyBpxhGN91XCPwQFJPJiQfoPKBAyjTO1LlrektsPCbxSsme+NdkY0wj
cyCPJMO+PA5t6e+knL5LI/O3wmbby2P/IHqSi9F5IROuDPuEgO++yTr23VrQ9HByanB4/T7ubtnr
v3ITSaQv+u8oBcgQaSUGfcfL1tJRh2qcur2K6H6UlQ7UlEch1mfAdkFVwJxxbbjG04hQbq/X+lc8
yXI7vYD50nZaDT4rbv1TYnDGL4gNLxCeP6joWfZp+pS3IrvLxbht6Ncqt3GvWm1o90bqXicSNi+k
rvtrGvI1GrdSg1j5XXW9uAw95VFSt9PKbjp1hg+lzg5BxgH6Bsq1bGs4abdxmtS+mjaoHSU0WuMx
rMuSg0BrdM9s8Ltikh6eXKxeBEVKr7n3i+JY63mL3L++6RsnOsS92PS2dYhN01tjqqeR5VAeNH02
K1j512D+Ytsot+CAXr3uPZFWv6qaVu7GPEGaKB/s3poVmRnP1NifirFDgKtZN2Mr1gO9unVQdEwt
ZHrrK+8tjM2Zzxrd1TqNVOSmKHYDc0Xh06yifA5vszddrd1HFrNmmBrNxqeNWI5GBwix/cZjloMp
0j+TAM5lS2xGQIgGLxibcSyZ/EwNhL+yo+mdONEpc+Q6zQlVCXt+rIOxdtuBL1iqpN2grtA3fIhh
LXML0aTO0KtOzGEzzKmPlI3DUtVSHtIADXVQXsZsjDd52mPiKzag+8gwt7WjpXcoUbvKYFZNepY2
Ym0OVLxDbHzn4ANZS896bVOYWoXRcVDNkmdjsri1ip5wHSSbfEQvENj9YyryX+WA2N1sOS83sxsu
GAn9TBCAtpqWH+I2XYqg2qWUBfuw5gA+hC225SKF+d6iH4V8xUib8Sr6IsjxPlVtxW3SdnkPOqPQ
FLlEePjps3u4UyPO241Mg703yfe6BFtZBDaRQBZRPMHGasL+tnFpT/SM6BDJu68xeSXnHutAaFSY
4HN6Es2N33XenQ5MNTemeK2P9SNBxnIHeQSE9LRSZdDdtrOeR+X6uLbzdls4Q7ZR6Qy6mu+xrTK6
0BPHDpX646aieFxHYHYAG/inHNsj9BIZgvxK40uGhXJVTHGyCQp8tc7IAMONxQpxcfk4mSZHbX62
wqCwSj3e9XD4mCRa7YrQkCpt/Z1vM+b0fIUpHj7IZOb8qyH7yE366F5qraewJHHdr9CC+tW0s4tg
F7SausEMC0SalF/hu6c8KY5akXn7fnIV9KqZhiyJtmSOSKR4R/Ki4R8ame2Jvape8iR4Cw2cAn2l
Wfcl0nybhyoZPAYw5hz3VhW71oq2qVauRYZ5hDh7rBH7rvH2RJ+9psI8mIW9nAZvP43m1h+TF9u9
zty20mNt7G4ANB5tnVTOoDojmti2/XioGWGXKyONthNQ2jboT51XrXs7Imu424wDPiO/GpB7j9uh
Ka9R6z1ls9SoCM03Pz2ixSdsLL1x/fIMzW6PPvmhKeWtUF+2SpI5H2djpbwhpI63JIzlSG/jdOkA
LNilHn56D0dJG63MajyHRnfpZ+g1kle24cq862GCdzMYG0kF42sazAP1oSjolVmW9JCIyVPZlZsy
oBP148YZYG6nsLeZVfIkGeC4SZ5f5k1J/2ZGdbf4nMPOoGHDBEqfcd5yqq+u6YulJYt8HRVPPvkO
1xQm5sqUY7myqmIzFPUxmkHhEmK4xhF54XF21IAwxzNUPIQuPsVwhD1CtQo4R1WWMZRfenVy4IUC
Sz4DykvDuDKPIlfIzlEPS5ku8RbcmagPjwQCYaTQqo9cCjwcGWiOTEdDwoY3+kptwhw8jokFC03x
DkMXct8WYbszA9Ur/EFx+Ao6NN60HY1gPjVB2hNOKNgUmvNqz3B23goSU8G1p6XxnM4A92FGubvl
fLDojUetPsUz7B22gL1I4L93MwjemMTzSNRF26bYZSaowowYzkk4PqUzRl7+AOUhy8cQ5nEsLzUb
5HzfEZ4x5UiSvB5rFJP9cgbUK0j1sMe7bTLD6y0aIttcTACLTVzYUtZbPWK0AfA5meH3iQ9JCmID
9RFgfKcGkU8H/aWITTItlUuzZgbptzNSH9J7xLA3umkNnpsBNpw9Q+IEh8JkxsZ5Mz8Ojpzd6TAn
IcuZ4ix9wDnFyF2EPGfNCLq+4iw6QKWrSvB0PmOljUdQkGe1X0aFHySKfuHj2esJwp5+htyZahnN
0DuYDLMZzhH0j2AaQ8aLVRcv4+qFyX231yuEGxMUPTXj9MQM1suTGbEHa48D/LruuhloyVBaT+xf
3k0j9Re3oE2JawK/5Mztg99nzBy/GehX9RMBUboC/QLtr4H6p/evxgwBjKEBxvgUFxDAbQLfmm9i
ze5UYLZr/DSx8n+ZARbQqO8v+fQ8/qAGWSHvxupalZ+qdMNTJZn3E1mFW2QyXketSdkcVwm86LVI
vV90O+ETaO9DR7Z40Dgh8xVwzWOY1IQzhtrS6hAv+PM+y2rfINSnJBBtWyAQwLOBb6/0CQHlK2jm
f8HMotQLoLiKqX5qBysn/XEBV4KGMnc7txuxzAsZ7JhKOmBF/dTCl1Aq+BOSrUkx18/YtQDmnKzR
++r1lmhS8BSmNpX49/RbzJLdvm/jbROxA6JZR0xltOsmSmdma3DWpLxHacGMouzVIpCbVBIlXamB
DpVqmFV0MXldKet/gVJqKVEHY/BL6AKw4tM7xDGC/I+31ICd0BgcMFq2kkTNdsO5Ip0sk3IMt12s
yrupdF8Svx2eHedq9pCFimkgz9DPxztFIo47gJqIh15u9Unzr3LikDIl1rE3ugfAUnQAzWRXMpNb
0OjLd6AqxWJEIryROpc86ywfw0hCtJWZP8oYDnYDdyQTRb+vloSZIpkt1ZwYPcUEb4l8Ybb2Vtaz
m9B26pMVd/femF78yip2Q0EvrEzdm6mlJ/pzjbOw5Yf4HUP3qWa3uw04RHkpbHryNMCMuZOHvYo7
2dTq21D23ZgJ7xjQu04M8QAO3d/lyfTkWC1jNFQwoYfuQnb70HIVjIXWO+Ub9jjjEOKhpj7CI2rH
XXxKanl2EyApQTOUa+XDky3xy1cMf+kKd/4mzYr2MEqTe9mRBWsK6nRMnlXHFlzrfbcGLT+rWJJr
QqULzAgLVagbu5SCet8p6ziNfDYnd0+Gp+UwDNpHj6ynTdjY77IwkZUUPa18kr13Ea1/JmgXrQSN
UuuMQJppwPQikRDYXU+WnwmGPDGIJiIiYGWYocH0pVRbwFvhWmrDoyajeJnp48PsID+bSXV1gLlO
A8VxPR/mtGr6tKyEsGmf+UrpHhuHKaVLi00ozkGev/CZPMHt4uKjNToSCHw/wWFasx+Em6rCnqUN
8bmywHmUbQcfaa5smm5p+4N+47X0uiP/VngdzpyUGMgBegcnxQv4AveMcHqbFGRqdQpSsll53x0D
xBa6xetY4Y22OwxnAf5Y0BPRUY6JvyNMrVhB+9sm/vQ5lVDQFObOoRxwkrn5L7Q9JLCF4548sW7l
OjXJ2ZBzbNIbGdnh6KzyT+GxFqc5A8iQqzBwSD0jtbylVhagz7pvy0zeaivY806s+g5B4ah7t5mH
89F01paKAU3YTPjd6BqOHCrcaWsh6Vk2wBAJ4XSftERV+zojtStr5ZnXhEOLx6LUsx0u5WgeNZr1
+zYnE8HFw+VrsI7qhMS4n6PNzyJm5NFtZZsRugV1DMYi3FrD+IvaZSdisrvtWKUr3AgNM1Sds3L6
njFz25QGZ+jG0L8IZAuWPYa0pY8MCSKgvMlFJc5BMCJRA0bj9uMXepinsA2LixaxB5acEcjDblHu
7XjuYzyXPAdlTz881M18k4V4mcWAYmtKihutp9z1HGtRpJb4X3fM/5c7RpqorX5aiWQrkfbzH9FE
T1/ZV/MnGuq//pN/9cfkP0hQdumCCdP6SRn6v+4Y/R8AUskfkmQxI8ukNfVvHqr6h3J0ckcVPTVd
WvOX/g2JAK8KKRXPDnR96+dL/wN3jJghEH8I19INg6GxsHT+j2sa4BP+3B6jyWXldHeAg+kp+G5t
3ZrizUWHrQqM6vGQfWXAyZIXDhywAfD4oDGkp9APR2/G7jCo+MOl+y9elt+sLD+fB0uQI03+p8C+
/vnzALfR+obYsoVXm7N9YNnK4EKI61760cbQhvueftNf/8iZ0fEf14AWIR1JQ1nciN9+ZtvRgPMm
aEEc+i/EJX5EgTeiZymemFGkU4UaWaJLwPaPTPJoihAZqU3qG6r9Ds+BRqIKbW2k0bf93zh7xG+0
2n9eDuUIUCL8zbV/czrklLq2kkiKhEh3VVqtFT1MYm37oFx3pXFAq3gjOuOkqYyDbbz46yszP+f/
eWUciyfNtYQA6Pvnu2EnVtGVse0w/2RUV4b9myDoliEbSKGuj2bo5rXUsRrU2VYg+liYJYgoN39K
EcxPtcfJLbf2ZNZdtNR7D6J0S7ETBGSm1C965h2FMX7iQAfxTA/HnZdMcfKDd88qtlbk3YSpOFlS
+65EvHMyhELJ+a9/QTF7NX5//AEA0ou2eeF4Ff/8CzpFXFVigvNgW6O1qHPrQATwrCg6GYxZS3RE
VGPjJ0f9q1WJvU1WEJPEwV82XsS5MPrgqEdUFzifNjbe/vrD/beL7wrDUcLGPWf/3rkO7MQp63IC
YkWQAS1eex8wk52vxd/8HPnfLoJw6SAox7Usff76Hxxy9UT3pjN550h5OWeDxUA52Y2MQxc+CUxB
LikBkEEQ4DuhF6LjIJOGZDHvZKniqRwOZb6JpF0t+xx3tFIYi4Ew2gXEDlthsyer7cx5fF34+qcJ
3YC78Yg8iV1LWzdVwRnhmLLdmaOH/Jbjn518ZogdLRc8k1+suALtAq7qqm5KRPeIK3I/+iBNAYlH
bJI+iBvbNGB7cvJ7hWb42nT7okEwpY3mwZh4Bv/6chmsvf/5zPzhcv22ZEZRTRN9ZLlwRu2hacTz
rHGRhjiFeA2BIovn5pRrcMwsHMWMQX36jYmPgDlE0giIHlBqgr0fhzES4qcIAMOyCZBSiPTJLF+E
Odz1U7pyiBn76w/+s1j89rDDKjJZ5OFfC2HOi80f7rPjRVSLZspa3yEAnVBtJWjG6gq8xIRMpsnV
Lf7CFfaMTz86B2NYLgeDOsUif0rTKthZOXJvSRAFjcnJa74B2Rs90oV2ntf7QCo9RK0d8bOyH2Eq
22ffzoD0cci2btGirgyV7VplPTL+jlAVhiVwNRRQmg+gphCQdQWHDX3VEDsTtOlaUwKHl39Nhbfr
7OLONqKPxpMXBWCa1j4nB41M6eAD4skI/yy4Idt5lYXanTnMSp3x3nCzu6SIr6KGjU2DxnGpckek
KkORkDltPySxm0LYPoalcT+I/N00GTKbdf03V/7HEvbblZ/XT/6yLML/ft9ltbblvILlh/RruRHe
oJGCYb51/WjcNqBQS6t45hUL7nTdbxlhRNugS4dT57fVus3TFzW27wXzsjUm9uWQdw9xg98o8R5r
2YLc1zCGxPJuqLGtWMUDaZ74Nnzjs88EFELvthTVOsO0n06fnpN+NXSSj6nsbTCl+9iyY+RATIuC
q0sacT/e+Frqr0pmE0vQDk4iv8xkM/b4JixbI6KaXb/SdjrizqE3DxAK1l7ib8yuXFc1Ocg1cqS/
fm5/r1HoO/+g5DEFSwuwvJxfyD88ty5YjXYYJpu4kXRnkHeBA++zNLNdQvSQEQXE43LfpVh3rrur
avtB85MrT/o+mIwjPZa/WS/lvB7+4W7+8/PMZC1hMMPUf0fIW4zirIGxAGgKA5dXdWirZlOxGK2M
SDU7AaARW/ENg5cDzYwg+gJ3sYSMsSoCZKnWqzGYWyj0MJueuo1IyrVpEf6oV1shtZ2nHYMK2qXe
8McrhhKEM8X8EbvY5Ll50oyZpBL/TdVlWL8XQT+/lKUEhmtGrxZ0/j9fZJTHCe1KHgqn1dWBbA0l
xwcxVAfReTdTxxqLvsCqWH0NFAsgBxxopaSpD2rZ0JSNhpRImw7tL1P6xeBuMTRg/WQ7z+kU5G53
y83BxlYzNxL+3hXpKoqiWbbE86odmWK+SRHiQk4QYUDLAAkAlwfBPLr6OmYOSKP32DfNlqnSuTBB
jeHOc9at4T8Nk76Rdr4dsZjQ9wAdERXtqpNYPKzyTjDQW7iZdiki/dIH2ZPvj1c3RZxdYpyKe/aH
XiS7tBVgDYyVnaqLo7THuEr3PEIHjefbB1TplXd5/e41drMe2x4tx7qy3M0Y2XuCLOlGAhVUBBkG
WKE3hsemJpHr+lNLNDrS3RDvNUSZKz9/J1CgBeZDx6UWnoOL7JCV3W709Y2RvPWZf4bLdgiY19bD
nLwVTc9NYiwLeKR6SlsWcKBN3OTUAiROdj0nR6yq97Zyj1WZrQky26QhqsKQb6CmdAmx9b4DgFgT
jNcrWsUFeroxe4rYfKPa2EDHwM4AhskGyOJ/+WbFkRKBs5Gjg3RXUjNfmdEsrAbBpj0+4tKj22ye
mvnEajmsFS1akn5H/cjwyzia/tMMxk3hwWh+xmg3+shdb9kiOU10rjA3Elmgkpgv/YYgQqaPkf3a
uNO6tsVbD84pn/GHKHvM1mTrx0MHX7ddIVsH+xrsySl4JxLs4KFTQvp/jQPrGDdiU+nuXURyZB9G
V0bosv2SA3bOKX1qsLYNtdiJ+buk+SGN8Jg6ciuEv8b5SreVAKDZd5pmRzimlLBJsHU7M97q9YcW
q3aVkdqnbBCxgmaBZ7zVabOFVX1RuGUGIqaDjOIjrJK5ya7v8aVGaxXzRCENBIa1wgnIndu3Lc8i
l2aM6creMVO8wM/bZVV0tKDLxthhmCHXj6INaxbrazSTA2z8Vy0ydJhh9LL8rdJ/Veb4XNsk7Ggp
fFoU68k6L/GXECk5Il8QugYfz924XbV2sCNbJPLAR9tNlsUjSWx6ip6aB5astQde1m2PYc7mVQiD
14zO5NZo+Lz069E1k78DQHqwqj0v6Mpnzg+MY3jrQ4o83asR08njoAdbEzssQs59pMZneHewAnTi
VScAv6soSDw68tahNLUd5du6Sc09otV12bPXqvzBHPJ9OsDnQ46N6G+fkPwkTH0dD8PbCJy5K+Fu
tc5HrQhSIKKNHZSRL7OEeit7f2sADsNesa4Jz03r8lDC4vbq+peX2+umwdRq6tp3KsvmYLrGZwtF
aKESEvhyuj9Qyty0IPEyhjrM72omJy0Cr51wnDGZMswNP9nBrnvK45M2vPvFwkMtGpJeIWsSGkHO
Jc2Nrm6CZFvnDR1Q4FyIZDBItTwI0FxYtcluXTRpuuoG2LClv62tApB3vdeqp5qAeOkMO0ZXTwl3
J7BY7xn82vmGNtIWIw9ijvyA+I83yWPIB1OeuUBWJPZC4trCWaAtOybhSW4ySaTUbJq9GyZntxWb
BJsSYYp8iBrZaABl1jaxwBjAGOho3hJHhLit+PL6G5vLB9h8YWlyFeTlulXBNseGNUTvYVQ8BNmQ
Lo06XZY1U1uNmoJLD/x5X/TpLtOdB7c2txUZAaOj5txibV3/rEx8A/FhpB9jjIV9EE+hBc1V/1Aj
gs3IdZ4YzDKHztbRxG/AaU/v5HvbAXxHV9D6zQ2267WIvqjjWQgYRdcVN1gSDEJQaoz5gHbz3kWg
UIWC0DhQYJ215A8tCotusZU9uXMqS/HW23hX2JNkCsMHlhlQVyPMMIp5u9rhW6XMqYcdmtI1kDA6
wocoo4by3RtMjwRrPs5og7hkiBNEsLiRp8Pr04ppl1jVjW+0Nzo6f8fHVqu/0vs9YG0fu5P9SRQF
bWcM2bjSaxsmIQuxTWJAoc64Ilf9SJhkpOhftqueWVc1GQes2p+NI45Eiq+Y1d0H8/ufO9mFU3m1
JO6v8o9h2+6NSm55hldazNjQTlc4p+4Bcj4rp+Q+AxtDuTS7gXVj3DjhIfZZeGMLWXa5aYnXUDw0
9iQfCy861R7BhLAJfH9u/9NDKIl6o6Sv/Bu/1dd5PyCNtx8koL6RUY2V3+gTg5otULoVQ0yYBhpG
n4xc2XgXcggrcJq4VDg5J5fB/2yjl47VE1/Hirmw47dYNJsFtd5SM3RIFLPylFSNsFxTrRxys/yu
rO4X/mx7pZnpt82MaDnmHXKZkSb/CyOAa4s8IJHNPu9rhMvVr8IY3ofaShdN0H0S64kucezxc0aP
ExDylday10Q8OnX8y8TguI9BJ6dds5u1xQCWtgNWUgraapvG4bVxEE+b+iaFFUDawiiHNUK1GdSw
KGv1wAGdY4y2nTdVpQjSta1HJxLPXamIv0RDECQ3VpOtIk1/NhQVSQia3E03swklLTCV5zJc9qF9
hJ4hTeOQ6hAsp+Kp64yjLEgjowXiuNW2Jkm1BRaYhuZKCwkSlurScOdciwngqMfeIr83CO4lI1Ke
bdXd6/30lkLV7OfWuecBRq5t9pmkLcUu8ZtzaKNptZnP9SBfffsRxP4mi+G94d/TM3k2B97cCVqi
U21h4TMK7h0ifj6pEqKVV9iMvQSvkG8V705UHH1dzYXRJwTKa9UjDfZHmOulYho6yvdodI5xYUEf
5Qwy9vZNRT45a2880xoBMGjmdILGfk/O6h6J164xvF3UBpfu0FrGc20comS8AN5SIys7cqshrr7c
Cc+8GDco8vdare2IBrsvOI7g29hXbbeCy4toxFpFFYiYDm+xPGqBdS78evvTv0j5Z8xHjU+yTMDs
TduBg4BWmuxy5eNgyJ/mzRTSB+wQU2GFhEiWm4wYEujUBlRmDvQ89hanTuEku8511lNCTqIYj4nV
PXWSLdbRdk6g3/pteEo0qrXYOpcMLxeewCVfGccKzevcXewQubsBNrVMbDyJ0Vbcpx0DzgDXywxg
NIf4qYT1OkBHupT91cg4TlX0LpeEU8BDZVTSN+ArJr/mFwKUW0zqEBvakbCjmANYfWuVwz40S8Y/
EBHWQ2Vdgs7YJHzowHsP5ciVpvRcy9p7ELF7HhtMTl3DXabv24f6M+Ed6wFUewLdZ0zHX0aL321+
WLvB2Pnto5ZiE6ubBykfs2lcTqwMvnH8cQpkgbNvg+ijaN27YBvdmzMjL3P1s9vdRyH7t9/SJvXS
q11yS0LBvDJdDTBoIEhuK97TyaaskN7DUDgMRiCS0m+Fs91eC1I24xTFS7PNNfbTrMHtn5Tjy49V
wJqXV9a/nlzZThFoGWtbxiKrasgfvAFq4WicInN6Czhq0XE/085dxUO1bWn55QbnWJGRiLrsDM4O
NcD31HpKaXt0BqoGH5I/CD+nqwmyVfu56WuRXmBHbO50CAnSRJEUGWe7w59c2OuSiPjOwaKiazdI
v16bbHqr4tkEEacfKcplInqHtdN1I8kd2de8bDc1QoPaHj5xJ+BU3CSmdtPHikYjbTgAHzRBPP2z
saMYqieTJwSUjq1vELYxuopXFejIckJAH0XpR+iUbyKq2gvheHazKCl4jBJ5G780m649XM1qbqs7
D6Lk0FArjs/E7w3Dyu2J3+Rpr0wKRSoYP0ovuAutBTPlDcLRs5Gz9JQhqAD6tujQxm2Ry+e0tfdp
54FaMoj7oYphsKzi99ncU1gl23txNzOa4oacaHPh2gXqQ7oRjm1+D/ItsV9t3/zU6+h7GsxbJwIZ
JcpNRCSKx9Af07/uJE9xwEpZrdwJfoWdFV+dpmM8RBlUUSG6WodQKmiWTqcfY3wtVVw8MlQ7YVZF
QcJAG8E7bUvlbmOiDTw8HjJGmqfnBO3WLa7B+GpOqtimuQogG6M4cfFrO4NvEojSo+fx2XHrEemD
6gijseKB5rWMLnZKzG5NfwxtvxCwk3HgDRniX0914Rk/GDFoIrlJNNXe9sHS1IV1q8e1unViWFaq
xLQE1+aoVYSq6mYid3pkx48NqnoKy+pR6TqSOc+17tNm9n34NQO/+R8ZmWu3Deic1Hdee713VoXu
7JmhfzDiAJUR+NSQXIeC2Tcpld5d2HB+C9JCbNHWxU5IqC9ID0tl31mBlU/Ou3Y9WacJ8b5mZWLP
JxqPbpE9xNLrt6TUQ3hg8Ixr2N33kCO90YmWuW1idxlPaQIr3JTdsVLkAsVJhCRSIxGpCE7QULZV
cuUxJ+MOIw/zAPaV+ntIZ8lWakGsNY9T0SCGMy5WZdyXbfvsTs4j1MpFnvmfpiM5bRvuhwXiiDNh
RsS4ilbz3H6Y6DKU5KAGTXmyG/uR49cBFO+BYfMlLmoWO00RGzx96cieSdrJLmF/DSax0bmdfcwb
CkGYvoZ2U0XWxQ0VDw98I5OMBHLQ+AG6/w5K5kYO+a71935j5IsW08q6cSGWS9/AmUxkIIIeWC71
udSyaukXKHmmrln1of/Wtv4aVz2HiCb9P5Sd147lTJpdX2WgezZogyQgzMXxLs3JSld5Q6SlDZLB
oH96Lf7dLfSUpJnRzd+orqqsY0jGZ/Zee1oRXXefNWaHnYJXxBp6fLXZKOE8tR/HmMtsrhX+oIgR
HLB5TKPzxDMdGAtoMXxyRvqoQ8YofnlvwW3cWB7MgSjtDyax4NViZTMrvtRkCLbYrxnE5OYP8/NL
GIXIjGSPPAE9E/Z0RxufHeMTFvdtukGy/yOKKdwPVXCTecmdpeuLOzingQVIo2mQLU04cnSu3GQp
UFaFcT/GqJ3dhJwRt6EIjLN93vvIWlBgIQpjjhU7+cadutfJpfkpl8BtS6bWRnPtbdGaPbv4+4bK
gdSBPIuuBBHHCezwYyhp6wcTDpwR73Turzuz3o6IHbEVQ7SdJUJRIZuLBd9MBPW+TwHiJk5eXm2r
INcYZEyE7S15df3pMHYjjjQMhHQKA0dwT7KKZApMUM47uIXvyM3wbsZXf4EU+dkXPNZnOoKDaPKH
qCIFt21cHIgM3QxIAD4zT0Y65gzuCZ+nG+ynMtG4h7pr6mUPUJFBjQfy3cjtqxnkw1qkKIuLGMNj
a5FW2w+/nDhGY6gR9mAkYshA1h6IpUPQd9xQZneBnEqET12d1dtgoCsU0xGF8x3cEQgpCU1j9juU
FpbVgMflb6NGtgPEllsHRyYlWYGVSxBK8ksb1X0ewSBqmvPY+8SNRJiootpzmRuBohICgdSG0oDU
6zYD2Ol9uB6CWC35JNwEgUimTRK7vXQTQBaZguaqYgZtMiUcd2qmRVVtMtCgm9q5mQHvgSBFRn5P
U7mAM/ATHS1JVpmZ3sWC8d0gqPjckaI+qPAjtUEg8bCWN9gS4cskm6n05U0zqyPdIErZ9qMX8XwP
UaXf2guRw8Ynnlf41FMXX/4QfaVtdQ4qWR2tFz6Yl8ln2NVlFbujhVpMMLA+J5X5mQqc8XZFZi0V
wMrVbk6Ojvkzee4HpRIEl9HkFII125h9ubbHpj71oQ9V26u/ZkCsUdlnBxtk0aZr6iWc6krxn2zz
BklqYceXZOACI25n2MQt2cMel0aUo6C1iY7KNfcy3GAMuk6HGNG+MLGq7Lqn01T0p7F+mG3NPKHV
AS0OPSUJNA+kmGENG70HXX/kmPFXUO5q9Iojorrwl91TL0Vl/Y68DzDHQsro0flNXNR4+V1OY7O5
mR2UoeE47kUYneSVsOXJ+A61fteBj5cs4SboYiSDpIJJ9Ovmw1w5jAZN2BwqGX61E9I85C2c3YNb
7ns7OpLTfSl44BUdTmCt+LyUw4oCsjk/8atF1GZVUbw1Y+6AbCY/NLFrsXGLEy1af+jQLNE7ete2
fjWg+iyDNoY6acUtlZBQWeQSdt/QusdyICjMHjZ9zHY91wbziRY9dT0hsa7bdiGqqbsifUjN9gP1
Gi56lb2M3bXvQAQlAm4OqII7KfUxG6hTSnEz2cNto+WNXzHU8ad2voGgfT+1CJn0zJgrCOK33hP2
pvM4Q60sSe65p8gUNfe1zZnWxOW7OYhjRHm+q233zUdOVVD6mabv7gpFA9KDa85CptVlOR867MXH
aJDHwFZ3tEQpotSJHrzhn5nUbnb8Lw1fo7jNfZ/jzZeffU2P2ncoGyMflp3IrTtzIkKhLsV51vKe
JAxUBi6k3yxPkMqT7Gd7ZnuE7YW0Hu//Ll600YLoyG2rPiK/rvDnah8ms1zWWKhh3QAni4U5Zs2g
GBz2X1F8GaE6TTzszQIaXTVYwIAEtO7aJ2nA7jXXPlqnFesx0ABu020jhl372RufKiAYt65oyn2X
5iCox/LYs6J+TmPhgIsGlOcJuECZUaCLh52ONXcojstOF4niy0DcxnaacfM6fVjvk3h+Uu20EZgI
qDYpewpdvDcRp4eY/KudPdSWv3MMzWzG2ttKRhSYd3FddOfern/jU2InfFdHgUWieRYQ5wOcqNSE
+PXO7eyl/copQMwz+6lFd2whCqV9A6Ar5JkTuB+0fvlGIgVfVxMDjiGV28oXuCMHbmmZNF+x3z8E
UUM8cG3dTf34kff1a2GS/obhHqcH6V32jPbK9vFcCLwjq6ydGG7N/Uvl8lLmGOwrEUQU1KTFY7sh
oTv9MGSN/F2THzgzjhqjEtW+OEQ+WtwQAnTh4vtWRGkRic0nAnl7iW8iJ04yIYRAn+4s07sLG0hA
6BnRhWnM7HC/h+i5L4n+45pdDtYiit9qDfA9asy9LngKignqleIwws4/ehsrrMW6Cp5makgNdRzQ
KwpyyfwOzlPvHE1L3RpBUf/K2nTdVHN1ztrQ3+qdT9gZCiD+D9KYxlXX+eS8zebatJKd6/UVHTbD
Qi/L1aVFpYweFztRwLKf3LHwpEMulLj6bTkiv0c7oh+Wx6DlGm8Zga4A4QmRKNZ0WsJ/bjxV3zRG
fZc1U33ILbw5osgnUO8CuJATbBwmY7uiY/9RMFFnr/1cod3hUVpsqpibeLKYsJFXs3KRzbQO/Iti
VpCIQKVF/TGjU2JXLy4+KJIj07jFeNfQc1n8G2iEWHRabbcrTf9ZCaLSEsMgqy5QJM5O9s2UVs0p
CeF58BgYkup3NHKdUtmsQDUcwriirCZBCwBhGcqTT4YIxLB5zRm5cZ34qjxyZI0ex/Don3Xdbu22
I4xUw1xSUGTP9RwheodUD1artfaxDZIEGsnFkyDQIlX7kI/oyscOW6M3PznpWIKhcnZm4JwYDObr
pvSGW9TU69TgEkmq6cmbSS3wWt5hItMBSSJJVIGyN06KzIOyCmJhxB+14ugmrWiufSe5GSaG3rLE
mVXmOrr1vdramA4HXLhESZjjUS0kU1HZFDxt8VsYGvmnQJpqlP1j38ObnceEj8K3Xn0oTcPQbVPA
9kwyhnWT0L4WEmlnZ8S/ozh91xWpW5Xn+DvuwqTq184cfkGJvgOuf4DQ0ng0/lhfGHpmqj62fUTu
4exfwmK+0AECxDTFvTGzw7P8+VMksjnDCQJkMLuAb8YUEqse5I3ncKaTyFeW3XMrMG/wZOG3y9+y
wskSmtzS2cioLLWZWi4wFGwjAbxgGATaJXh0ofQa7TYJGLF4IrvIVIkVQ2VkrgSktinjWzH9gmMH
U74E3e+qrkIbbpUrBZMA4wOhuLXyeDwR0wvloPJXZd/umwUNoesvjAp7OJ2ZE/wq8c1RqvjABbI+
+IUu29+Aw73RSRdRenjHsg3g94bFW7R8D/kYXDqV7MzUGtgmx6ALvACkxk1l5Ah0IFmtoHjcR5jf
j+kybm8ylnRMFxPEhjsPq1gS+veE1vwI0FrUll5ndqfWvuuj6qXX1XV0RsYstYW4lFurV86lxzHC
I706mX3/ZIvky46gv037irUBdAfnLWjQ4cQ5mRpzSiZnbWGt8IJsM7GSWNutfPaHdt76g/OplrRU
TKUbsdhISRBhifTc2t637gmJdEASRVXNCeZS7k21cW0EF5MfX4aSpipu5KcK5uvglFy95Ceo/h6e
EqCrbLjNyFc/zszhoHAW+6WdSiv5rDseX1WKTzcNszOH1YDvKfkK4AFtzWFJeGQp0owR6wVF+Ics
HvwiPMAI4G/2T4ZnYAedqy2Zy58yoWaJFIy8rK54snhEbyou+HWiom9n2gMRvoSxMOlpobnpRH5Y
ar7BxeSdOFeC7VCkz8TiiS5lRQMJ86DL+V35wavrQeHx+yep+ttOoOCgoCAsw5wfTGgN3vTZ6D57
KD3hUIoMFejymnrSh2ua+p2Hl6/4dIzQWvsmLaz7rYmIyjvWobNwsSKlPCZznMHNjd0QvcHq6CHB
+2OpUJ/Mvyz3bzqhRYky1hqDpLjtOsifFVsn33/uG2AbbsmnKTMMNwmY1swpZh60sD+6X6Za/CqV
EVMsB4yHHuH8wu3AmkdqYvDkaGdr5L8kzwoagumUTj1ZAugX8xmnYSV62CxGp09zRaNO8AtPaW5O
S+5cLEoICMK7uC1/kWAI2kaV11GG/T7W8Qsoxqe8TohICd/qOiFN23nh0MGCgI1Qgo7roXyVObwQ
aR4MxzyZ2bAMkihVR0Mf4tKCzBntXLvjTWLfQ5Li3mHn/J4lPIgxNI9OhevCyW46pqG28G7nFtCI
7+bvlez3WRu9QldviWNeTa35nMfoApxCa45q/84xD039U8vx3poKjhAms7Zzi27q08rnzzR3WKhh
jxLHtqr26CnI246ie1wRF5TmdLMyvZ2ESzXUMPwJqQws2HaChoUF2rwGrxF9spWM1E2mw+7gGKTJ
9I3/FMtdN1NnK6Tk65IDZROa6a73Uy6hNL6Ey8otCGeKdh5RaX4TZiYJprp/CAPjDVSyhaXNXWXK
fyKlmkelFK9BOaJmgyqKuYl/MOMh60HfhNZHXwBNxY74tCIzvcdLbyj30AEbWWFnb9dd2D+SXr63
3TUpSzfMQR+qob5ho9rLqYVxqxQNDOA89EUo8GFrla6+RLlzV9eQG4lUob385afj1iWU9QSqWqzT
ZQ0WSY5IC4/S0A8PItePKEHe7QioLtlPr7OhOEKahjuei4zQ0QkPgnUgfPjxr+qhMzGyIDFDjUC8
qUJqX6FebCIe3XOaX+uJ2Ng2WI5j0h6riYEMesXu1uI4aptxF/GE4HtYewEnWwqeatflCoWdSa3J
5FLYzs5pCXwkUbgdrp3XH2LlpDvRotaY/PqUtPlbsTTYgPdx6RnOfV1Xakc2735K5OfgqRtMXuWm
Lq27oc8eJauMBiTDdvGiOBXcL5KSu12WwrPrk5Gjiru0SY5eE44cR1m2I5H26BX1pc0oVFs3OyYu
bmJVekevAk0bO+lhFock5q7tBHIXNHwswRUJPBgJExTCa81c7xWeEz227TQ7DznNKlsixHwW+HfF
QiFp2+q5qgRcEvPT9OI37HK3HqLBlQ06rxnNdT73V2jL56KIG4ZzyCaKNDwkOOkqEy0ZT+Ntoatn
8kiateuSMG2bwHFd6+QkLYd1Z5za2u52BAiyW5uGBz1UOwsQ5LJ6nPD4DUcEN89/4aEnws2haIf3
RoSR0YPCtO6SnaPlyKLDPQQp5H2ip76ITL0ot8N6DEvXr62dz4gApVt1GSvMI0kWIVTtsCrh0psr
z9v6gvUR70nVlrWZqva3FZf3ZWb/NvXaL6rbpUWclrSveRHQCoNvwvTH94iEIC3FV9A1/OToIil0
8IKvW0RWCc0z9LoAP27KFs0VjzB3quHGnoc9C/K33qLtnupnQJgrmYjvJHDumnx88FABrdpajGuk
4DY0XvLPHZK6fA/bqQzaXTeQCdGQDLRHpH0OO3TYESuYPp7wqxjAALjIhJvNj8oSHhFjbMmpWGbR
J2uf9WY4Q8BoKn84GJlx6lUB5ssJwOc0Z6uizDcMuLsg+PGjlPg9QY+Ga+zmP0AiDrNb3vZG8TFn
iJhip/kVMqbkdYJvH1i4Bnnkgv9hCB47WLfyYVlutEC7Y7w4/C9JOAjj7kilvmUHH67klL66S2jS
UObWKpfT1bTcCg9f/NM3KduhARSHofVT4ZViHY+fGKLLfUUz26i42SVeTOLVQoRHSl1BR+6f5ie7
mAjG9ZAlWRMMTLrtfWBSMNYG7fJUnNNFqTKFzZvdwNycstfRbrgHXeOighiJXIXxlERXc1OpChmL
cA9mGG0g8c2/ypZKI2W3XihY6p5Fx0/jgSYDMFrlUVBwSQDjlYeiQSYDAXVYxQtEmC9zXYTFR1GO
etO3+i7t8bnjgwvX9g9w4asIkvCWKHSCDI1IH4biOwtdNHa5ubecLzSEzjoHHyCqkoi2NF+P9fK0
8uaLbFP6l6QGCCeHXYygtBm577yo+O3blPVWelc1pPC6ESHLyLbItxwTQtcpTymidm4BTSKntUor
cUfjRT6uU7CihcEZv4Bbg/2ninfThOFI0Ng+YUjNjKGlVbDFSSrXxufaQKMkMnjXiCcJ2uemwPh9
qNrvvnzicX/osPvCNtDorBR1HvI9r13Ga1Qg3Q5CSX92Gp45fVy8YhLE2QwVmu43BDQpxHdNW1jT
citW+KteAqm0k/gXypWb2lhmQm+ZNbUbNfKdiWxmDpbl30H8CvSfRY0lz8oeTqPjyq2d+sXWbeE2
V7Lk7dbswxKFBAOL7TpomZ7p3tnBlhW7Kb0GjneGPn0G4HdbBQ141Chj6yU/S0FYiUvGYxgUKHqy
iju1jG5Go0eMkYJGJHHNMkPe31JY+3DnYhACeob0RYwhvDQojQcvBcffCCb17LGesCCg0tuhIwYK
CLbYdF38FSE+ZvInGb5LWvrRyBFsEr5o+vdZq0+4UFckUeTrThl/14z+f/GS9t/V7TsZaP9z+Vuf
FeO4NE7af/+Pv9R///U/rFP/4RdLQ9ROV6Cm08O3Jtz5n1amxWT13/3Nf/vv2bgc30Op//9OOXqs
9Od7+f4//vHjlpAj5+9/5x8+LvtvdKrmknK0wIwgE/3TxxVi1vJ9foNn9j8sWf/byOX+jT8usDhY
lhDEGeGg+aeRy/6b7QRYTohBIqDIJrjon+/+/u9qYz64v1vO/vHrfys7eV+lZat5aX+4EmwzQFbu
4xPykPczoPgjlaTqCQ6oTSQT0DDlOg/bz7iSau22DJFhxVFI1PdoleGMya30ip8cz+xaELVjoPiS
7PVWyILKJv7hYnwLgdFTA8QPrVERseAj2wSXtlH+R9X5PD8ncDz+qJiUOaS5VkfbQLIMPfWNxzpq
f/VY4oVg9g8zl/iHazOM5n/hwvg/MmB4vyC5McnhTHL49P54vx2dsGt1S/SajAJuqcAjKDN6rA2y
UIXdwIMVLoRie7jEsG+a2o7/i1fg/OHNsk2k3y4+Cv7j8JEHf3iHkqjrrSLpwPiAjUybZtoHmslg
b7hP7Be/ETvwShIW877Gy44vY0ktR648Ga9NgyC46Pm96cLawllnIqm3ksDe1UQUkJTQAZpJILHW
5j0amRzrfchP8xkjJG58F2qYa1LDROugu66S79Jhh/MvV///5YriCv1D584bDLAF4o8itQiQzR9v
sAzgP5RdQ+K7z9JhVOkpgtDJ4E2yyR7v8E1ReFfZm+8Yt9q0d8PEO24DDgFHzPbWqenVWw22IiAT
uMqiz7q308PyaRV19cYUcS9crFQ2Vx/uuei3AN9+QiWKDznaRCGYdjUtJyOJzAgkvOSsXfPOQdK2
IkUX4EJ7NGpB8IXFEsNlQsis9a6tR8FXn3iAJgEJR6okOm88uan3Zpn1C4La0UOQMFeY2splNRh/
mYX9yRh/13Vc9KIGHUtjh/Zsceg0KPyD9jXuox/iXH4KhACcH/J+nOUbIJj7+plsuoz5NRc4LpQe
tv4Adc9fzUuTWeA3b4vyzY5NE4kVH8wInHLbegy5p3r5sKDrrUZrvm0lur3A5QegbgQ0fq8N86HQ
waPZjQyrlr/K/Bxw0pI/beaBpg+Lf9Sc/DDkwbg4u9s0nN4aRuiuOaLa5XVKGT2WCuAzWEhEh+iK
G5UZrHvKlKjo+uQXDkA+BphJSWLF0DsGGH7GfCU/sLPp7Ga66rnny4E1wNRliOCkhcjgbKHuM8VO
VuxkgoaF6nMLQehL06dkbX3r+czggh7zO+LRuh6fS4wmRgYhMK8EPGJYP/QP5cr6jU2eBZuyKG/M
dy/EhBQpVqQ2NdC6j/pPvyVHR0VhcHErV+4Kpz4QzdSzFUeq4+C6o439Id7hguNj2xnJpuqHnyY8
NsN90E5fCviDWzebcubmMdSCLqLAr1FH5JiyVmPDk1JDUsX9juGqB4PMR9ZkI7fs8oeKgfaxnRpw
JgEEa89OTOZ3qPgqexNo1C6GDB/r0Nq6zXwJ1LggMJxNXYvHcOTHx20IUzcWiMY535FYsNkYeTqZ
uf29yOrowpuqZUONTmSFyYXLPXMETVUN02p8rC2Gkx1aCuBAxzp4t8tDFdtXuqAvc/nO//O73eUg
qv/V1MIdDmvPcgL8xgHIjT/MYZM08y6qNPk7eU+uMAgihMGBu+9YfvteyA32UlTFKU+sezP0b3kg
3xLl8ROzK1/+mN2G7569nYHNuon4WbiSQ8o3jr+4XJGststjinG42q9NDaFXm78IVbH06wioDsRs
9rNgeNPFGKO7+2lh6Mw+Y1vpXENP3M5oD+LAuI0qjCi0IK//+ZsXf0Z6mViLIBUGLqUiJEP3D0uf
6ZuTBEyEyrHBGDbZWy92rgvltf+L4ctxOTjda8IGvGNXWsbRo2tmPwskNtdU+TS77Gh6dMjjajmE
TGCgFMq3I1F/aFlh+ir3ip7iJ+i2DDau2bLfVMW5cxMOVCBWUaY2rCjRLqYfc6NesTNeGHt/eN4A
fqkioRRW89AnH0BYj7nxOFr9beTC1OQDI0BF85IeCmN8LYb0Y8iKj3CwTphxjm1DEp7AwdLq18R6
lbm4h2qIQ8b09h405YWo6QwMrkCkdtLa/OcfKxXOH/5azkgOZ8vCm4YDHnPR4nH9F+uWyHvA4yJF
Cwo4NoP7ip95XeWnBcsrCmzBXDrmFP/4dnFHgcFkHcYcI0I67tjPrySw3858YHUpP7yhuizDpZx4
ADY3C5sGHpV2/BfVPOm8+JnRPbDdWEbhjndNlrcc3enW/5kQTWOAkRcRVE+4VI5/xaMtr4hIhe0k
XYY2AqhJ2qgTzK3vzvOPHaPsVYCNRVUo0KLmlRnIMRBn9s+FXgS13VXz3RMV0p2naEBhlbU2wwG+
JztHnGYo1J80uK/J3IW7Oo83Yd4M237JdkMmOM81TzEx8ICYsHP7xr7skO/WbB4Q3FirmL3Nxm69
E8k4/goKjTq25HWtE4Q6wcQkihWjxQ4RF6o3G8RRtmrTJjHWyRDu+UwxYDkYZMeY1ZhtFN4R0weR
AwDEWHpCA/FzFm+cBjUiNxydZNZ4sPhLuhyjJ289po1EjrpK++g9lCwMRUr6M1Lrj5EBzTYpX0ff
+Ioc8fZX5nvCNjariY/vLIgsQzIcSAopLo7pjRuyQ7KJ7eZQfGV+cghNLu6X3uh/jxZkbLcmQT3r
nikmFz07tCnpbicSYzTZM1DNeULSI3bzew9BrgxEvUa9dzOXv7KQQbEyqUtSHTP1TOHmMGo8UYm/
ZDnGX5LaobuYeIgY7A7G0m6TNanM/jSgSxuz3ZyjTxr8kIGWy2y9HpJwo7wRp54ohpUooa0EZFh1
FC3sEcHs+OJx6vXAZNdPbrUfHsz5bUq+g9ST23ZGNeGVcuQArB7snJQr0bYfppjf3YqdfpqK78qN
QgC/XrmTw8EOWWCM83cyOBhf0dpTPpRfKuS+x+y4Sgf7JeA673o4XlaxZludrq05jTYtUFC7tu/S
oXhwMOaOrq1P1cIDF4vwyApHjMcgJUfMm0NtY2NwsvbiETc3u4iPu84GV/ouYmXeVRVhRGbn78ru
tqnoFJvQkreOveIs2KY2H5Xo68tgL17+pGbxBlgwkyamLDMn3XF+lp4ir4c06sjzvt12lBQQIQFW
JeSojGgO5F/hT2B0Cbt141wZ4iFsmuhkxIoWhK2C57Iz83T5DW8L/DQ4WKJ9iE+EUjXY5GAMowGT
bQQWN/KBSo9sQ4lpgQ2ot8phFM/jcvjgusvKBxnZL1ztb8xGk3UMVRMJrnrw7GGvG26CvCBEZ3L1
B7IcLlaUmqsuYNcn5uJBiehrGtnA8BA4FBZCa2PGwxVOa4WnByiAs+om5HwGUqUkBD46v/gpt302
MyUkCtVGdqXOiHPMbS0ToAZY+/CGkyqGXmPlJOz020HnB5ViZpSTybg2Rz+hjIL/JBTJsp6+Sp5d
gzecI67GHZTFN8cr1U2kGqLq5jg75ktulhyW4pY5euWx+ugq43vAH7zBvrVnVHp0W8DtOFkKRMZA
ZoKUv1LyTMLmgRGiy7aF28U7AmZG7D/NTxClBimeP2Qq68PcGBig3F0aB/lJIO0dCF3pgjlY2UFz
lFa+01362y4CgNvVcB0nCyYubGsmhRYJBaK76yQLTaTnDxrww9bqDv1EeNagkje0WGRuBSZ7di62
PkGKoBidOwOzGixhZyktG1MGEJ4WSYmpjoAf2g1Ypcdcztg44xTpMUSfXW6jnOAp3DnNTQfvD7zW
o511H5Y5yDXKdW6cRbKVTB+zMN/TEaFlQyeFmBWXt5h30+R+s2vHhdcDWrTL+3ESj2XbM/wOPkrm
jhB2WQCU03CD3gy2Knj22K1vPJkdnKU+IAsFOWbarDoPJZduy085RMU6szJGou3ZnroPO1DdDtQQ
jTXbiLAnO6XnqZgsQqHECl9Eyqnii0XDnMOLGjKQcIC2bzwdqY3h0MdatfUIwxXVWQepOLFY0y/6
W7xy9Rg8TSn3g27Q0cT0Cmcv6MgajqjAMhwtriO5ak32aiilkvMkCRpwYfKVFBNL/KZdZl9UV4sU
EQmYbrJgnTbOcBo8LAECjUW0DMRESXkdaPPHXHSMjAVZSasnHV66UYKz1cQoiundEteibGNwAIjL
BKuamJX6VLN5JF+I5VXZvDHyoXDkyWKW807LfKNxZhsDP9Qtxit+LQa/zS7sYJEKu0Id9UrxXiKb
PaFG+AJjf82nMN32tsVDMxkpvSLjRufIDstmmdXb5bFJyzPl0FZFmoe1gzg+T2LESW5zVrkEyFuP
qJU999X2iqOaC5ORiL8eij5ZVRa3i4xlvSGsgi0AqbjSIHqOqiIp6oPd1OdON96Gno4m3+YRxaDZ
QuxKqmIJVuvZmM3nurmahUA0Kr6HpHisxvEpV+zW7K65YUly9Wb7yy2TdrHm3qvR3eQTc+t4fok6
ST0bUFPGMtqlY84bx9jtuqSMFUgZQyO4C0r0ziZlielw3JPL2TM0/Oln9v/jY6B6/62GwO5ORbot
VXhjd9WzQZ++asp8Z6Uw+8OCy7WBzCvCWxa7G3dmGpQb9aM/+g+OUt5eZcF8zIvyIDr25Y1HGo7C
xFXMNWq2sr2lW0CjqMyznuPfIkM6XLuozoIuMIHDokTLPJuxMCEBa1jRREkMXAgZYuS8owDRrXdL
/qy59gckEiMEgjq3drFB9SPrTNLV191Oe2QuPCpUtGAdLGcL4928kqJwNnsvPEnWiJqRJjTJtafV
uKZoXbdNo7cqVQETlhT8cc3W4tgWPom/SLZ0ZEgA9OIyDTEumrLdNDXMCd9psW1nE+45/GGw5iq9
ZV3Dj+2j4WASHtuwieGxDPF27gAriA7ZR1jBGQb3707ckflo47bwODhmg1mMQxTZxoNQgh8PPqDq
3e8p896CRR4ntPlbJulT1PCZMfxBL2hh4czsfR5P+5BPbDWKK0SlG9nZ48EKXFJpLYORG4w2l8Ar
zpidAHtwLwBFrrwJP5cMsKy7aXYhDtZffytz2OQU5Si30FW6ipU8yk+W5P374OSPgVuB580wIeLi
PIcGj+a2JftptjkKEondft75Y/oyGIytbNhuFWYXWe/ovIiYc8Wdu8xaFAXAuctulEAiN6IAhZBj
IeIkeHNyrLtKkRiW9uy6NMYTZMfZqzWbzBg7IlejZv6Il5Qwzo8HrViRRQGRnw3UDTUW7jFoyAWc
tHVKUrZA6chePwGD2cbmusSlsESsxsdRuZciRDAyBGa6WYpbhirGW5QFH98vQ2hf3UJyePYzxvGm
ZHW13SLAJQenIxOwMDC9OMna+phK59MZUVvWqm2A+1LWZQN4W6tp91I3H3HMYRZHySFNM70e0Ikl
2os2jvdhq8TeeHKa9pzPApYAMFAWpYEmu2zGtgPMctfzrxFEqX9DASGB2D0MjvycLLyJlRdsTbQE
Qzq9g6iBvq6rcCWWaDj03pe/JDJqyh9124EWKEnSlOpetATr1ebEJzS9M33e4VX6nki9pmlA30Fa
KY1ysu89Jk3WvGUoazBXse5yFwlc1bAHSZqjSOVDGjVo3TpJzhdzHE3pAF30BVk+G54cJ3druC9C
ls0G0++4Na5OMaUPmFNg43XuB2TJQ1kF9ZnWLjhwBBMsZHvRSffy9+B3PDNAZcce+/8CMrHNo2fj
NcH97Bbn6FcWY10yk8LckI7orKETAkiPq5MyvHSXTA28IU5y+AzrtpTDmqQyJipBQ7Epflml6yPK
zfER26TW9Rx2PrSYCFk+Mi55tiG+1HyZ+8bk+CRrvsRaQkmUm/csGh/mAduBsiNOT5NKcWpR5C/C
LRddQsNuRyIUGp3aZuPNLCNe6shZdPUubHkuNIJDxFLJgyY1CD84YhfoxSsv0vcNOo7jnGU0oOCo
XTaSh5ghKExUrBHF0nAM40bL6KnEKBgOAQQp7a1ab+pXwjL3fWgDVkciG2PGWRxAHC+0WyBN0E6A
Pu0GMjyZtRBMNm0NFb2bs837FNaPoE27KVGa4pldG5M9XSxdjcxTatLQjAJZ51wGSF1ZFHoRs+HR
7J67Yj7jOn0ELL1Rsv0YGICtqroST139FABYMgjl9XWGhZO14qqIrqOZG3QxJJPg6Lbx+OJ0dd7y
3nvwDPvHyRQfcFg+Bw3RYLNBFYlj97trqG5CpUccpXC17XsMMkATkB7vEauxzaC6ECa6LM6lQPRP
xIZGfCeGgSFlcRs7wzV33Hpd4dHf5KHe6x75VRwgtGfUp9d2knwRkAtuOf0E3e0uczjqdid7gBcr
14Tz4IIAGyxVQ33iPY5Kezu0jZA6o289kV5dkkZ36Er8ocvVnjn1l+dYxNIR2BfXCJeq8R0ljrnC
2j83+9lmqSkK2z/aMnyNZszUee0O29Zl61pHI3h/wUkwLpdYWQyKVB8+jr9edMZ1VGPOhYiziAq7
59rNfsVUY0vtI1ZMCYmwtI7R/+LuTHbrRtJt/SoXZ84Cu2AzOJPdcbfSVmNZ8oSwJZt9z2D39OcL
VeJcW5Vlo2YXF6gEynCmtBsyGPGvtb6VZfeWgD6i5cljMrftuetjjuOUSEAc87fFzMwdl/GjM9XF
kWzYGwPEG0zWeaA3dHWNrbNyRhC+gM7XRvldh0KxcbukYwtMirpmZl6FxbTLSzZlbgkne6iumq0a
vmT8Ngh9Te65hJ6VL0FZUxRouHfVwPy9iiK40MClHQzMmVVWbJzgbDIUYBfiVq+KmKnLJHBSh4m9
U+wadturtmPpowYRTThmV9+lNJUbKMhWSG9z75piG/nTN8OFoexgA7WxbKMtMRn2Fy5OrQLhBaC9
MZ1HDqEDC3+66/Kl35hheqxi57m1YYe3Yk4CqUNy1bSXJBthfXoL/ouFQ10ld0NL/ffQUFvIg9DJ
2OXIuH7KPOXkWdwgzSV7zyR9FKlUuUp82fbVuss9GQfjku6zgcEIx/N4rfHEE9R/nDomvSu9d0Ns
vWW+cxhu8yjMbm2M/CxqoGMVdVca3wyHDYUw2o4nmfQCy5SUrvJ0Xdm0MB1B5V/x5m2JZjcYIEq2
h2y0oJxTwtwy6OWQv4FycBwyKNs2woGWjTTieLSpKjhrmnrzU9dNgWkkxFm6aQcd5sWut35fXV23
Sa9pXjFVwIxE/QcCcJxJRN/knGnOsz2W6S1uRFpr4YNI7Kt84sO1hpC+oqvNR3UiEdLVnxPsH5zG
In4Ya3kymLdjSRjAkWNzNgfjobG7hPnkEK0wPz52Nbkmt+n2qQ9LpQLWuukjnMhx80OHH4+HUU0/
6yCyLRqAZPGZw9nNbLNQ6RaZG9xdA1Yo1dbXgZIqN5Hul1vTB3EK/iKD8+rSZefSphXHKN/J5Nyy
S7zB84MvPHE2piUe5245NKnNybdPApwu1XrEhsOyysoBUfNpmrxbTHkTq279mJeEiUi3EYnWwrsl
TpPA9bWXJX2ds4e2fNHKFEJH4+H5TSNVwc3u1wE8AjqZ3t6zG4W47P12I6k5A5nVbwXq3EBR3go/
OquxS69MjWzlGIhRtRYxxgNoNnhtHGgGAilzkHhm39aYPyItmW7dCllFaNwpgnxtkudPU85Nly4p
3d7p8CD1Yd9EHpJ9FhBpY/wesVBl+UzyMvm8mOLeqaevXh7jnwv9aUdnvQ60Iq1Xc1N+TcJPBCxX
qu6J1rRuU+IXoGU2kDlW+Ba6vquVh6J7MxvxCvOm4m0OuB1HnGucfR16VSlot2qYLu0oNm0+8uon
zD4gjZMDu+RJviAnTez4DetER0bl0x83lV2/9qOiPS6ENjAKv5KWGNdl4SV4h5xPZHxglKd1zZjT
Cw+de0zsr7bVZjttZCkpzfSHll3zro0YrCKsEGjiuW1191FY3kxFEq+sROUIOSSR8GrXS2bYiivg
r6VRPcT0uhRpPRwz3X6062zBLmLxG3Q4RkDXNi5b/AGe6Haekx9ZokbMdM4vAyVwLcoeLkKmyRZh
naRRkt/ARKkdE3NrO+6+odwIHLj9HHtAvcfWDbqsAOKPezOtzaeoFNFB2corpTsLA2w86bObecJK
tRRIwkvJ1UOFd0Co5VuTu0iPokiCMqt5FuRn02iOVtRhk4y0R7y6Au8SmmEG80ICwSimaO/MdKnO
FmiPVJ3YGei3aIAVHC/MOjzqa4H2OOZI/SZsjQk7HoPUpdmpDzWt3ZfIA9qj/hNsxm5k3Oct75sd
7Rah5xPuPIp1lA6Wq3q/jFOSUQOo8jveSZ2OfIJu/LpQ6ZoVjJXeRSw/qb6DXWY6FKLmuUIjC1B+
G/XyOZc0Q7iNar2naVXbdB2TjDijXTVj82VEgU44Z1MY3GVTwyUPbYQ24SXF9CTSryJj+5NF8W4i
cO86E1vzDh5QIa3k0ip0T4N6jLGInaLnH5bkWaQp8YnZA4WTUDec9wc9Di3CK5SolRFPKIE0G2em
qSw/+Ijn5U53wxcJnFltGc9tj4Nh0JjmV5V1TJv0OOVi3r/g4+CUs/B+fSxPa7MSe7/ha2Fcsk/1
6prErHvvbZdeBfsDrzvcN8Tccbqawt5i7ud3T+h5Q6IkRXQvtOM9aWtiuiGd1aW1rjF6I/WzBeBR
kyTRIwE0jqz+sk9bJkC1nK2A/FOgT918SEbrsPhT/eKm4j6UhDq7rMl2/RQ++hUYC0bdj47pLnsc
37s6pA9lcETM2pWpSe63vsqzY57gWWyFPZ8o2d0tpTxMlOZS2ZHXW0eJnSLFgYCYDOqJxh8y4Eaw
+KykLvNxVBfyEggSMCM5fi9Hk2fKTJoVpk/mk313v0yldW/U9o2VZ9YqnOJPY0Np+IhOOfI3RdgW
nIF17jVGU5no2CBi2Bt7616V29WV9009bj2T7azdVvxcqhIMZxcNiCMIQvSmVz2DopZ5dl7X0daP
XqsRj0Ezununab6PY+lSXE7lXtaj8eM5p2S8s/Y1++l1KfNgCqFsaDYTrpRqEcaEFYbJjN4iU9yW
uu2Tvd20Lr19WGQI/iZ7egzabV4hC3kL0Nold9fq5nNatqV9y4cy0+g3ZtBSUbU0/TQ0A+enXm9g
e2cbd+BvzZztTESIN3HHNUXET7KYr+8/cnAadFBKITrzro5YoH2KCGtuksIqHlWnakfDFBlkBFRd
iscUyWMoAKxKbuOQIzZVrXwuZXhjV2wFMLsZqRMkGuIfiqMSyXxcOauKPmwT4FIfNhJwFDaZMWzO
kSCNRSUOqdLH99q+FKVSSxvCpH3Ovj6zDnOPyz20k5vQp7HAbps3EbJnsNRyQ973Rz7Wd54AbZp4
xmfh95+ShVYFPZ/MTWKmDHwW8DQe32WehBe8Hq8d3JE157ub2sbUMmdoVbR/2SlcDK12H0u7fTaI
4E8D0Mv33lUdf0xftM9zGnNu6W6BqxW0EeTetV+qQM/GW4Gp0atAXhUgmJGIVXOg53bPUOAekxYi
Wb5T81Fw696jSABcINo3+mvUz6doKeGBcNt3dI++S3ZC4ddKu3qk7+KHEk1dzwSZzxOVTsLZxhTl
i8B1rJuwn24ShNrfC6Xm38mkGJZ0EMSGgfTzQSYVxAK9qAY+quEUcNGemfw+83j8lhbmXWRzUiws
1BitosJC7hZgz215B3zmWxLWcJkt/1Hr3EdFAitd86IV+aWkGg5w3UpnAaiyF4BVp0bGD1CqHmY/
+/b++v9/tQIaQKawz/17K+CuTWSeaArsviRf/0+g/vSLMfCvn/C/gHe8E4rOTW8hITObb2/83vX/
/V8GlkHQ3b4P/d32TPjivxDehe4anuN5voPzAMtBV8k+/u//ssU/hOthLtO5FCzfFtZ/Ygw0PtBK
dRP7ISwJ3RQObjnPVAWJP0nwvt4z9uDdEhQedhElg71NDoMbPNGjoI2Wbb4ghdgY6hHksIETvV8z
idj+9AH+jZvs71Divm15XOI2JZGujXvy55ehccQfQgQnMiMcA5IOt0xJbcFGaG27HoZJrgqN7Z/X
i7tp6NcjEnahJ0ey2IE7RneDPgejo+1oDN/gFN4oLmGuEeqvKbqa0j2uuG2oTYGV9fsy+9xgANOn
8HM6NV9ZskmjeCzK+rEZtC2lpPCXgOj+0ZOoDHE/eWjeP2qbr9PUyXQBA/nwHoU5ySX0aeNFJdpa
sC2mnmAVe2wJqUaBtSPnGWfZZD/N8sDMyOvZSTYlpbyfppAkOtR5YZoQk6M/ePnUL/74wuB6Ww6+
UN9x7Q/XQNaT2geAyfEloyU3jg5+TJ8yo8LY1YEKT1Hyh1/4kZHLR8G1TUmB7pAepO1XXZU/XXU2
oVl9mnnciioJFNdTAvJiApEU38lQ46vjkY5/SzH8PJzYgEN0vlXJCNDun8LG2C4WUPuNX17ht6xT
c3iILWAcnNSM6Ojo/bpJBOA8f583ZwnkpEwwBrne2tKIH+vD9fdX70c67r+8nQ8GoS7LYv1dH+uN
t2WByjaY68LEQweCTGX3muGmRTRfyFtAA0KnuKpdrf8+jGCY6G5Twu8mrNU/vK4Prq1/vi5X+VB9
YeHVVH//08e82M3cFvnCXYUc28blheAfHUycYAVI+q7Z+RHujgzeFTYrNGHgE80f7uz3r/LXi8ul
MwHfEt+zr5v2B5uoiQzeu1MEsKKhUIVzLJpT27Kl9Ki9CgVYkqldW3Z/bBhQZBXsaf9iTfaDV4mV
pN2UfuTbvHUf46WE3VidHNd/aowpSD1gUZHxp4/so61VfWY2d6hl60CPBb7tXz8zXab1HCfcpdIX
uxQ+C2b6s0MYIp1VnRjFK96900eqJZsMF63r+e3cMKbtJPHf6GEmwkhh66ox3xbfvgN8s587cWwL
ylgEuN86DhwtOeZYWDVxpiXo5HndbZuMKjW2jmGmwedC2CETtQw7q+9BBUw3g1usDrSrBZgnGDX2
Owhkx4wFsa2iS4OmVVflOYYBWyXDboDoOGTup6oZdoK4km+MQGDAa8R10HMb0WjFGHjYjV5G62d1
ZkxB2LO7lZGgucojd+nj/JzjC6VszO88NRXvmvu2fpDjNa0v6XmOBam9ZeNF6lrnRGpm14LuRgY9
bMPPqd/s+r7+ornxt2IsTsnU8yneKt62N9bPad3e0l++4T28yokehyGCFY8VYpweFOXZAzCaaREY
NDsQRkLRs7uGSEmH3dZJqo103bXuTFeFRzVyrgDij3/q/Piw4/pwEfB4/PUiqEUZWotgymNTjudH
LwrZIPJ8JwfrgennyuZ3h6glpqD/LHYQqOKgYdEaZfMd5h5I6aLClFTv/3BD/+3rMthEeEAQ8GR+
eF2l5fRyaLk4rZAgnQ7V6DKPt45LdHG50dqcXfRKfGZruHa0gCT/hms407V9XRXnVOkYv389750A
H25uR2AHtGmiwWL+fjP9tMB0ke1moY53hvZPluZy5U6IvLkWfRJ8Q2kX3la9XMNtoM6FzHx28CmB
W6D3ijfNl5ioUUZ82NDlvJKqA8JDrXkfBhi7jrC6jQDgnRh3Vw9pQRJewYVty7hbdOcl8o1Tl2sI
2a+gEchTxVvdTNb4Z95JtSOpuDH7UyGI2mn/7v1+WFCxJ/ZkXHhSIuJvTTC7Xf7QQOYYWlwBlbFb
cLJYYXZh6kmOjiqr6UuZANrp0xPJ8+kPH//fbN5cPn6WV7W2q+for5ep5GFCaSISV8xEJ2QQZAwm
tzekkMklvNVuG56prbRuikHfmlZ9g8t6b+Ow//1l8CFcou6WX17Gh6e5mNNw9NXLcNtmp9uA/UzG
Dqb7aJf9H3YOf/8F/N93/OFJm/iIBbN6h0sGShDdnyK+dQQA+/fv6H3b+y9ftGObPLEo/uH59esn
q7NdMvJavaUcNRg6rYeJk02KqADoJiETQPChQmNUQg8mZ8XJGK865NvswKj6Tsr21nbeZqxElJpO
6fSHl2fYhnoBH14gLiDDF1zvlk7M5NcXWPqUdjdjzgYSGaHqgROVnj4FcjCZ7UVLClArfi5W6Ej2
LdtRelWsRfWOpbuqzdqdO5ZX38roRuw3DsJfzTjDrBiXFK2G2Cpqemu1Jdn6bJ4SAF0rvuH5YZhH
FYCcZlQ24NhLUSfUbDDbtYpgEll+LqIk4gLLGWjo5rJDJrhSFvk1rmsRLKGAy9AuGzNzYa8MboYr
rcCUH5svqfl1GN7TF3F7IimBkdO79w590WegukkWGyZ6qmfuk77QD+SK11qB0mQSZNoQedo5vrbR
6ftkg4d5uhlGuq4HEg1WfwzNstoCfj/CT6lhMOZvRj3txyX7xJYMAb/Mq60XUrkeG6/xiKNqMc29
mAQRv6EJEfc6FlOc2RIOVKPX0zUqbNg+/Sd7tJ/bqfySUHlLAnabWyUhcywiWj+8duH30p/uwkS+
RtaolAiIH1OZgGI3iiMPW0cPq12YKxcDgeZDT5IC4A9s9h6zZKyNW4fvsJmptMTf01ZZeVMkDGnz
Z+aI4Q6QCHpGkhJ8mTLBc5c+9EWbf2SaXZ/8kIQFHA2C1QCMZUviw9Hul5Q912BQ6F42lCWNo4eL
Q0PE7XwMrX2SRSs7kvee6cqLG0Pj0zOXcV4LGwDga8J1VoSnDu40mEUflaxJPg2wSM9OQbWfnL+I
aIZMbzmnUothkHt0QNV+zG5ERRCXhKmUpLgmgCxjMveBieQT6B96bGyQzAIJ6MfKzIPf3k9eQbOA
FYOGtNtg0l8r23stNUL5tJI4a2bSyTYjOwHU1N0kBC1dnfFh6MJmBMpcFppzMrCwcQG1XQq0stW+
pjhOZEFlCV18XyunUOzkArxuwzNDkgAZu/nN7xyxzXoS7NGi7HSMkfdxl4Kpp0wPBFMWRIluYh70
3KMzgcz3Ty2UaGRbNztE7vQpx+62n5z7Ka/qdemCzPLxRZVm6K+gPQVRMZ61xTCCPJ+/h1DI5rxj
m1gQkTUF3AJt2QL2sU+G1LDYCXu8lIdIIwDka2W847JhIiYGeSU2f/BgpYBDsR6LwZ7XboxDYNES
f6OzX8UcztCVqd1DPjn52U/LoNckzfLGdDJNBDG5VBnB0FJfG126IM5tahVoAtB5yWCsYbIsNvnc
ZQfy/1/LnH2X0WgPc43X14cN03THLpq9FZQaCjvwx/a8YewVrAwm2CEiZ4g6tryF6CTRNw/1YocX
k5kkxUjgq4mjCzD33lvFnP+S0ELJgaxotkvDJwYOcN5hJtksungTXtztimgk9EYykZXKyrc4BCw2
fwRAAC7ts9B9EInWrGK9foVwmG3yse2OptNeDfkUMulnvo8juNfgqjn+Fw+oSmAlyZUwA/DqkkN1
rK2X2civy03FqAYEbZRj7pgx/hZvPtCYne3dl5D3kWtjCMNoXpPkaePCpKDsTb5TzFzITXFzKCar
2IrCqzGSQHOx6HHmnPAAnh8xPU2fZtxu5JPtHKGyIdxjuhzvW/ezA/b7FqeOszThaZQCLqdWloFT
M/mehhwzaOKt7WZi85n6B98D8pQ29OnETTCGYxrYKZbherKqkyXds5NZD3FYjWvbKG9EDUKZQJpc
+6Kj61Im1saKpRUk07fRKS7IJaSPYwcqeiSjkw41ngdDvcdnY7Cl81Ck4y4oqd7CbHlPD+Vy0Mfj
nAATBIgA3azPb1mzoHLyBZnmYmBGHt9M8mWboQRJa0/m96kHmj8DrKsA1+kwyHgmGbemSzJIKrqd
VJw7MI+vqUsOXuQ3HiDaSIBZrHcueDxzaOfdpIh5nVPdFml+oEU+OhRA9RJlmk3N5nlSzubM1W3Q
g1S4T9mlAclnerncUQFyGGT2NR8GlhjGDgG3FMGO6EqbB27G1lBprfDFa0FBT4r/N6YYrBQR0FFs
QGp7L44rbwoS7oodGJK1oPrgNlFUQbb7EI7kHSyIz14DdxCawLfJvNOn6jZ3Sv6sCIV9D6swV9TC
EQk6kO2mHRBf0hyLW+0RgLREjUSdwD2EOcmj9p2FWD8nmnkntTzaUEI/7Cv/AHQbF8UEuW1RRMV4
YapVRxaWV5eWURprnJ5tMwbRQvEYC8CMKNZnsiog8e0yAGYRY1U3AL17aDiK64gzhsr6fL6XjYEp
r8ZJRT7LWbeKCCmc+qsU3nc/yO8EyMi4HgPN7LNVw/ff1NMckGLvMQRAmvQM7HEQ79ahUXyVaDm7
ZnrwFZ0SeaYGLmozgKi/aaO498Vor0p3undMbFqFjsPLAnaIebcm85Wj/SgWZiZASphnHURmhy9u
lWLaWyPwwAyANZQroiZGhtthUBAARdvkKz2nir9ZQUzaZvodwQSHDh0M3ya+5v0MtnNU+M6ERJVJ
GvpouZB8eaPpplS8T1NlXnLzmwUI1FJE0EmxQQ3weNwgM0l8/dVR/NBWkUR7xRRl5092A8yo/hli
RXmIgY9Gwn1LNP2C3wZDjU8ugSIXvCcgCehym6/YtvKFjWKZ14emnYrLNJHL8YcvqZ5fRG8Wuy7B
HosV0d0Mio6qCZaNiFSvDjiVXqj0MCmW6ghUlduLQxfQPFcvK6z5I/FVxWB9h8UgHHnbCUCrC6jV
BNiaKHIrsD4+RvYrOBeZoc4VT1dwKoMivtqK0HhGjeL4qoiwk2LDAjGNV01L+Q3UWA+YSTc+jL3Y
Q6LOg0XxZWO8AemIYLN0L73rvXqAaOeGxhjCBKGIVlZq3oYAawfAtfWXGIgtFQAhZuLx7Cq+raJI
4X7cCheu2qIYuKai4TpgcTvGL5ni5ArlNF8UOzfMuL1k/bVTVN3Gze89bbxzJsjpA+DdlMzYwqXB
o2nghwFRyWAidMrpQJtLtoKsd98N3r52yycni99K5r79lNwVPoKpAv8WJCklcI2Bm0CaIJG60UHY
V7xge5j2kf45E6m7Wead2dBJnI7lHUZcLK55GwiwwxCf27MOjHhyMbf7w0we1qD7DGCxpcjFPgjj
WDhKTn6sQRv7mZussBbPdJiCb1jDOHzqcJtsdUVFhuOkjIot4BaQybAZM5p2tE2qaMqp4iprSQDz
ilClhendx1Oympo7izhkace3o01zFozsoYu3Y+aeSTkfucjPGShnMhOXRBd+UAFn5bGHlabIPXdl
QoDGj8DeBf/l2J+h71ATU6VnC2Z0oeDRERTpbCD9VSqwdLZ4Fx/S9CQ4KMRWU7GUA3aERu3l+SPo
dCz0yKitAlZHBhaFROTmXq+5mWcFtsYx/Sgjh6Lu6ZlN4mGcvictzDYK5a+mQmM7IdxbstcblL8v
LPH9RqtwbuvAiQu7uSwQth2F2sa6fyNCkMA9k3fagIgk06VowuemjvJ2hNctFbjbUAjvFGXdQ1Bs
YHtbuIoH18DMLMDyQ/+OoIDHJFhggi8KDk7V9nejc5xNCjecpN1NB66XjhL+8T9F8MVrOOMcJ+wV
IjgGZiz5rYKR54W4SxL3G5CHnoRw8soLQyxWCY3us1HoDwtc8xm+uQvn3IZ3PirweQUBvbcpI6yL
5lkqNnp+Z+m1Um/PwqAsJYWh3iiYepRJ8gcGVPX5XCrcekw6OZUh5zUeYh5ogTVZb7nOBkIxWuRZ
Gx/vCuTi7tS0bRLohrij5wgHsjEj8Gr3RUMfIKPDZikPNLs6+HMmd6uN6bFoU1U9dl/bzdfCHXax
skjAJV8tlGyszNheGb1zUXPKyUGZnTr2C0xIW5JdbiHhVeYvLYuY3vV8KYV2xqT3aM0nsu+r1PAe
Ux6G9ks2yoNBObyRL5t4ire+tI7edOul2q6CpwMClpZJCn8BCEKyIpqDe7Qfd0msgSDWtoXFgl10
txk4Zl9debShMSHW/XmTOmSXHo0OFrvhPdl5RNiesUgq9gXtgFhKnsWU7XV+b90zdh2XoKqZK7W3
LIU3Ng6BMZw3+Oe2RtwfhiR+yGdwAHFyTFN7PywlTy6bKMOtclYanXauZuKpRMq7QW7b3P0kIwlW
Q/XJ9AckZdviIV4U9AQUB8y8JOYLVmLb3ripczSRMDRgUI1lAXci7RnF9xRBbyqNnpwGBhytPVRU
rr2M/8yDKST7Ner0ps7nIMkGGNDEWdgIe/JUaC+Sidp0M/dXA15ZDlsm0rV7DNaA0TdA4vcuotM8
0lHROOMWKMwny8HFHl30Gq9pkW8GOwoMPJyTY2Nhyjd8sPQz7KrmCaLXyonz/QTez4YtCm7Rp7zO
H7aW0a/nItrldPbFeXLEiRYUkXZmBLBW/7/ipakPU437IYYHhD23ggAua5ueMRiW/YHyUPT8ZYNN
5a7j6OAAvuhw2LRRdK9TMFxXE/Pk+l5mR6aEQcl7bCbtPiHi01bflAdn7rVzqMdHYfC+CNvXoHSx
iLS4fKzLZA4syFSWRPqVh1uiE9XA/7Guq+7WcPOz0qSWeMamxVdL7Qtq1K5t4ovEwxVL3D5eeda8
+Ki+umyYA5yK8MkJVyRcinF3q/6s8sSZvdyEXXzUxRdHp4jLJDVGodDoPkx6cmfK+GgylZeafWyp
OZpaOnCmN4JBW6Ade9XgFA0ty7syjis6qyEvke49ZY7JeV/bDtgMF7cLMtVvZ35p27cUcauSpy7d
CUyfBIcpmpEsL0heREsL44vqfTH0eyhD5EK/V/JeZwOpJu4LlSfe2G9oNANanK0uegUMn9o0iZfY
c+5KxiIZnEY7pcsw2vU8fjSIHkvVBPC74RKz9nN6UnVycU/dU88HRJzLTQqaA6mMbcuz+veUz3/A
bBf5a4yL8Fn5kZkIDNK3OOY2DgnJDDNv2qr0dsumCYm0Y87hUOQRj9fSwujgw/A26/ulJgziuEST
x6051M9eqm8bg7afprwwegpEzDAWmFnkRC8VgY1IvCYHr9BYTyB4TvwS51JRtgVsYpUblqqnXokZ
9xFZl3Ep73ziIkzwSnXskEeKMnbQba0XevyeMC/j6iQSLLvzIKMHvXgoikbbzE22ndve3qalfyYf
/tCxxyzNYm/ZT5Pz5uNHrTRJKsY5ZA2gAsnZLYqsl0lam6EWGMDpziE9B0wMIY4VykQ2sTpx464I
Pa4TM+Agt7H7czNGe9OLvww48eexvslGgoJLW926PeM9a5A+YDFeYFjKelMbdOtpzwCHDwlLVUtu
5r08vZu0IGOnVwtGtRW/LB8edRC6c7mcJGBznwyW00NswyqO1VeeaJqb5+YQcysDzcPJ3jefRoKA
rZ6eNMbLLXMwg8BgJ7XHdyBB1h4tHx3Lkflxgjy/aBQ0jcuNjDBszuO2cc1zARbVsv3AViXJaRGt
DYfNS8HV1yRU4Ub5W1JOnyZdQChrgwx8MLvA9h4XJGcUPq7cp+CiS2/i1NhpBBnGRGx7VQVOUGAm
yVsv5XGu8RVrAjigsjmVAVuafdlNF2q7dsIWQdxjSB7mftvPzo07Eabq4hLvWMYTsFEBuWKhwDE1
7xaPxAio+1utY2sdTqlN3GU/dsNGcQpEiIkpstg8xq24N4a2PMH9zddRBJIuzh0f7PulBFYaw58J
KAJibypdsqwsKkO2zeNoxzYIZtBtGzcPBfiVVe7qE9paRcpqTkKO3j8KJkVz7e78HLMnOlg/3Bk0
AzDvr66RWfyosMJ6t+0Cn3oOojilOspF2vWx/zSOvBig6qKuvAq6pljxLgulT1wgW+VpGnRkzsbn
ucfarGWobwYN69a5tuvnZmRAtIpXbq2dSjs6kagD26ODjPIhyUTc3jwOwAtmECPHXF5Kn9L70r6r
puI69hPmcjxyqR0eZxHFbGG6p9586Npw2i5+WwPiA+PDy3IrfqxVYRGcQzAYvnWBIbLTbIh7FrRb
fJrVtTJB1jfufWNn5zFPvzQGL4+Eet6dsWnSRiEOicm3hkV7O3reo0zkhpIkusKM74VgbuWKb4Mz
I+1mxr09JjdpxZO86Z1bD90X9FCxC+dw+Kdw9x9ZoC7Ja1t11Y/+V/7ZO8Xr9X/haI9Vwf9++6/8
2x/0C2bt/w2uGi4XFwX935uprjL64J766z/5yz3l/QNPC1InbDXHtyzBD/vLPWX/A3O1DY/FMkwL
wBqqU1kR1sciBTvNdJUuqcNrMVwfceQv95Tl/4N/U+cf1zFNTFT/kXvqg/BlGsJDdHB8XpqNn+Uj
FcfvTWp9VVGwSaSvjurAQP9tvYZ8HcWVP30s139KOz8j3D6YdExCFjj/8G37/Cb8Qx8EnxiYOahW
ScUpzTvElV4WRTyxyRl0paAWJwFh7TSPv/+lxge97a/fiktAGPx6T1d//5PAG5V9j4O/8dgFsKvi
gEe2lmoSEd9EVfpqwXzmnvqUNyi79XQmSGXZ3uexsUhq13SKVEL+Sfr6IHz99Yrg64GxAx7jflAA
67kei8TpFJ8rvXE4iMOA27cOFtApjUn3cAaQCX7TbDDfSqqY//CBKEn1J93NJGhr2dQq2VyRuKaF
uiR++kCq0LSHwiSdCKPB5cxMHm8xjstSHPuJTi6jWy6uIJE3gt6urT0ZI3EZdPHj9y/jXy4GTyh/
imtYfC24TT+YVCAJkpyRuTKJE8nBwv0mp2yC4H/y8VlQNKHPmL1//zsN4agf++ubRxLlN+Newxrj
Wh/0ZuQBk+g7+O2h9e5T32FY2jZ+0MyUY4o6YelsuxNtyT3bBRv3wejGw9pDzTMq3OCeLR8b4TdM
DsSTY3d+4OU9ySc70/c4D8kYGJg5zG7cl9e+4Tmcd72/w4tH85CfHRtqNLGAk6heENqiMDkxBqfW
lXHopIUJKjBMDam7ybryO3D5dGo4sp6BJlAv3WcgCDPnNHvdGvc8Ha1gLdZ5W7LNNL291o9PBh6U
fa9dSpOymXkBGFeMUMzAbjQr4J3dZoq/llpYbytE2Ys3Wg+KdDU6Lh6gWXN3A3Ydryk2tljLwVb9
2fG0swS9w0VHZp/Z4VaT3s2U18Z5NNjJoI5zhKYuZBdXzckhEgkswflRNh6YraV1SV8rqUv64ICb
hwUhcheNlR+UzWezyS51aqYngDvhyhhJi9OFACKhqmhIN60QqZcVyI6bL2LBrp6FpCqrtlu2NA/e
Gzil11Y7fF4yuVzgHNzSYvvV9bIBQ3DU3IRldQJA/qWLKhDiy9xencaARu+xg5+T02imzRpOgbEm
Z3MbzXQSJAQHNQ+BKTSgwbchxeLEGum5TrcW4lTbS45oI/F6Sy+PtpfeDeZ4CWumYj0862NnhMdW
4dj8UL6Klhh7J+1To4v55BTfAPMOG6FSBD4nvtrUvlLG8EMfMnM923W4oaD9kQAPHpOiWrflQBKB
HSH58qS2rfswzogwzqhEUf01RWHC8FYvO0OSkabm4+B5+YNrgzYJJT6Vxok3Dn2qM80mwugJmcQk
G7p6ABfsGKtKmga2TVXdzUB9SbjYYiP/rFm4A0AlUjuf07xhUnq0C40EDpTZL3dzxC44bjSDTRlH
mFIzVNzb9g5FTZtIZAJ7W0Ai7mPCHvB15VnXOdv1BbS3ad/iLL6hgXgh8XrfDgo7B1fK7UN3N2IP
5sNGZzdIDByQPr7nzBDPtn3lNmMj5Yqr2/Y3tO3VJ6HSiR0Yj9RAXdVNjkrhtOP9iBNg2WtPup4t
m/4a5tVJd4Cr1cSWmW7AEgQu/qDpg7NCa0CXiqurLUS/n4mar9sujjd5/JJ3S0//aUytQRfaIEAN
JNm8vRgU2HCYc5rA7jM8vY2otnXbXO20nQKBtlwQfAy61AfeoXnVxmn/h7szWY4cSY/wq+gFMIY1
EDiKuWcySRa3KvISRhZZ2HcggMDT60OPNLKRmQ5zlA49NlPd1VPMBGLx3/1zclRtMdRb6Sak0Qbi
173iqu6SHlbD7Uwum9BqkqPd3NHb6j7kqCujVReHyC2fE3dgY2it28Thj1qOs6Fgqj8DXa+Jv6BX
jgOshjkLIIMwajnaBp3XjaZH8i/lD03LBFUs1rpK1NvBnn14+wwo+9Ydr2gOIXneh0BRkamSz9Zx
Kfps62Hf9fgRqsLSR5ZAj0Q/F4HMT7dzSbjVhAy1/T64eOGbv0jrFJjcoabmEHwWbpQe/srJDBO6
ZkP2L4fbUof1sOuzCmvHEI2MiROxB9ZM9e7EJYWg2aZw2scx5AKusPzx+DfNDnSi4KFCZRMVzIw0
zR/MnDBrC/Fcglq+OkBGDiXzlx2+xTG2liP3itssreRRN/M709p2EwDbyCC6c1jlakCAz9QvTsc7
59Vo8BNgPc8JIQ9hdRwoGdEATTkOuLwamD4cRi9lTpopTsiB0MGDJjeQ/oph6XgDjjTuC8UuyKtf
oPw/nHpRJLXQEHM6rDZOYVm7KrUJsTfzzvFOacXgTE98sHSq5hcxmmuFj/JCkpY+D0b2iSt9bKy6
P5eRel34/nZ1N0WIUWwczHjyo5TQrRRtRutPEAT0rVHjQ4iNMQNLePZjCYH/CGbnR+nlv+oQ9JQX
v80sbFvHTXMqsvARzwUNc1Hr1/tFCdo5ou7STf6h9azjiGn9irHqxnEScZ/b4aUzZcSjX3sE6NSd
CRdeoGy+y+ckvkwOEq0dBzufoOM1Dlg4Z7TResRzubDMxxNfQMXOdfJgmG/yZm+HFdTtmveknIaf
44gZaew9PI8hxxw6GwKMHjdj0kt0SHN12yE6eE34Y6jSP7OKP32HMCn0p5B4965JR3bJAQhARsXM
lar2Z355PBtJmq9juop43Uy3Debkcbanu8CKj9TC28M47Cy2yh1SMhvshIjJjFYyOFV4eglLdSlA
A3Z/U5e/RHZi8w6ZGefc6Ek12wDRDpN0iQHq+Wr34u8nhWYc870r9HW2GY11ERDPv/4d0n+Luzkl
Hxs37AseQKrZ4XgleEpU1rFl5dWONqP5oS9I7NrNvmjUc52jh9WOv4vWw0TYErebFrkve/AFlh1+
+zlri782J5iK58N00ePCmf7G0vigF7s9xwzub8ZQfhQiXVARmD+DqsKEXi20hki017ynQoi+NPbP
iejQCdKGtYtKVBeRTZ+zktlRgOaJ9Z7GleggcAbg/p4ujWE5GXNrS2YahbObzHGhKtBtOnOroQJJ
hgUH7hBnGl/EkUBazPxlSPeeuVpBsRXL2J5Hq7HBjZQRcvrITb1KxVMgYr6bXB5hBKvzX4cNrJHF
Kla2ZD3DnfKoCtEe9QZiGna5K87xPDyVVJ9vtcGiWLXh89Apsxfhx1gWClsmKLAhULdzQA1Mm3VE
h3z3Jg1aCmSZwiTwpo7Mke44ZurLKDSw55p8ekZN0+SNFdq29av3y6+ymBH4mvE1VgDH+wQEzxS4
n5lnOBAFsC1yGzCv3WiiGJSC083WePuhJKuH/dww2QgY4k6bJqidazCmlJUsv8cCSobVFNEO9h31
bMiwjrbpGMrrO9pC6G+NP8DF4JyGaX2NwfhbyA2mifTZo8h4aywuZ0sU01sffvet2OHlO2CRYLgE
gZ1WFxru1B8rrs6dGe9loChrMCxVafDNyII+AUrNClB3WLhgdEFTX0tssbw+hD9w/bMrliliHvCV
oAq+VWHa+7XSC/1E3uiB1LbbhvvYj47RyO9vwCXC78AmUxFwhG83E52bbZrNMLuTscNdYJXXXnb5
yWEdiCN5dYfQodEY+Z4KxkPcrBNDDsWiN7/qE53EbJgZ9MYqfC6pavecx2gZ3nhkYGlME8+5cxx0
f1fDLduZVP8IKRfFuJojJgIG3C1x/oHIvIVJ8A2S+FPytFf2fdP/jpP6T1WxBTUJhGacfWB00upU
SwNrCnRjdCIv7jvMzQSdqLsyC9+Fqs91lu+DuypjMc/7i6c5HbrZtp4Q9NrE7HOrfPBDn2IXXEoY
Re9Cp7+bqu7DpsIM+okGPmAz1qQuZpdpyks4whzrWpJKwnzGCRjQU6sHWpzWyLpM0u7SR8vHxByR
2OB9vyKQHas7M9yf7oHbY5sC3oTnwrH3ntPh32+G8Sbrgr1VlBfbm/f4mt/7FgiMVkc/wzygCo5u
nWAqE+H77kA2WqtQCR6Dw2Fk7sOG5EqvEmpPLH2YLUcd8qoEUafeUtrtx9n7XjeekKngxlLAIFz/
SPMwgrL92efuPs1hhYhR1+h3TGKiM30GwENA+22ExY/dJcEjm/Jj086v4CsQ193+M2Qsy+olbpY3
agV8vi9AZXQOlRTR+P6eQ+UDIqq1FUWH0WH2ED8DxAEU60erMJw9i26f4q4IdPIrc7v9UKff3WT5
fLEtlfayz2+qkkWrCtoHGrrASg8JjW9Ldy1aPsSZzqAJYJ8oGQCZ4WKjH0ujCR/kIH7E40jNXSeR
XO1WPHJG3eiSTkHYnlcNYgue1IwcoGrITmiAN0JOHxWXtLI7+QsSP/yrYOuv5suxBLI9vXhJxF0F
SbFL8DtVxV9l3+rexW9Tx/5jXjPZkAqLlb++IHg/CIkZDuP54t04r03TvAJlxt05wBWD9wqVC313
9qYNlfATm5j7MMfqQl0k5Ipe7Z3ch0u2b3CWbkvf87AgOK/aKu1tNQKRRPPkRkIAhcMFXUpJ/E7O
lHCwM9+WSbsfy/5KZ/mZSPZDXhXB0S+BCbbtcGkr69cEzg2EHH1IfQnWo8c7YdsnOZW7JDP6Ie9t
ijii8JBO3H0MdLHUgqAXtUwH5gJEUV1feKaB3HjEHWxOMXXksNSDTPDC7jxbsoRwKf0td6sOLNP8
AmsWd5hSbItjeyzb8jkkA3dXTsVHrppjnfikktV4xw74zEn+V5yI8uoqWMIQKE9SBSRYCNzpkTmK
F+I768fpFPMvl4IpraL3AyDNdo6+pjLuLkRmu8tf/811TxzN4DlzLF+vrTMX+PupqAw3FXwMfH77
0Rs/I+1fEicDm8ucPfloCfYu1WOM7bWO9EhaxbQ0zHavZbEu1e3wNoDI0gVCQhRT0FL7tMgUwRaK
1FkmNqNrioAG7MpJtBtyeZcCKbd0DvdDPqTjC/bol2KhXb6raHPTJXMGij6DIMdBZu4HnsXa0x9y
7k++eQ/Dqd9i1Tm5lCsBPtd3U5G8x4SDb5zUUKWb6zVfmJc3wzjueilusUz5bEmzPKzjhSbrzg6z
Ng14Rc6fmub1Zny27JLXGPqkLTOm/PkLTl9mOCeDsYOYXVicKjbUrOVq2aE6mG4NZ8OjoPWyu21h
ke764dLY49Nk5JV6dbnt3HwBsnghIgpdigt2Xjtf0wTxkNM7bcGYoicKoSri6YswVBvG4b6AV3Hj
8CPxrl1naAYo6XzsTvqz71brqIHYB34WuX1ObitVg/e2iCWaGHoUneK9wnIbAcTazWmnLhgsjpGf
d49p6nyEir7vkPWCf7z5tTRlfM9hhasgwEB6h9qTw+dO4a11nVEpsM+Nn1mgwU3QCOzGzRs2wo3t
MBLDRVbw/xtuoerejg2mnrizPywTFts8xxFSLy1jw84lcZRi0uxrQ4Fab9icFECtdblbqg48u0zu
yQxymW6b45BjQuvDa+aPlF2lGhgpvfA+7HZvjmdAVQVxJmy1MjE8P0N/KLz8ETHrNm+F8+KmsgQD
Zp+aiqH01Pu3ydirS4s35uAM+m6BnfrgdeJ5hlK+F66RBxGunMOZOksQYt5hearnXu/QDCkCiDA/
TaDWJjs9zkCZ60l5BPDxLKRTUz+Acj3hMx++RzwzQSA3bPIlV/6Zn2yy4vvE8b/TwPuZDBHEHhyp
8Clrhmv3Ht+pVaBbDdV9OPnNtZ/XkkDxTJHB1ZTBe9yoLxlgHSmmc8toiqI+e2Pa8bOMsAYMsGAR
HD5oV4SdEGyjQaFGgP4wuH/LqWI+SSoHl8nZG3M0PMYtOXjG2AayWdBbnd4HMK9CR9+LxGGs6L8K
yiz7gHIeDV0yBEpwyqxww/u18TwgT4t/Do31Zpf6VFoWXpn6MjJ0YWqG5zn6wue8G1YESO0+21Jx
uYak6neM9wP/7CSseusFFrgLTvr4p78s5HA48tmlvGLh4PYZZ5iCx+7qT9lz2/L3LT8BOOuQa2PF
d6rp56KTDzv9laOrb4ppkkcmc7nffCVlrF+cVLrX9X+RjQYErEABjC3ejfRovOTL6mb/BsPFo0jM
Q1zAJcoyMNQIDuw72SYPo2M1t1gHzfKe9alzGmnjRG8iqWdV822rKchY7dL9nD2HXvCYtKbc457F
GJ8nG95GBbfG39O1+d67FO9Oys2Ylp6nSC6PYcbJy02piUjYlRtNQtvzwyd6tt/BJX4BaWA2n3BU
0DHQNjisA1kyGlqXj96iqWJsuIVy5QJtZvEETlvW8uBG1iV4n0MACoSyiPbawX9ii6CKkvF4yYnw
Bogodn23LTj6fZH4eqYskwAvoqcVHCaoPxSTofgkUKtVOB2Q+T7DvvqCrLVhPb3j3Q3Xv19133lf
/qAT85C44EMiv9pSvvolF49WLeiotFHRpJaylOAo21Uj1rnOv1h87UM0XDt/B40SSURue/tQawMc
Nn+MzXqR4LTGdZYSyFRWqBFYtgcLFmEeZyC78nF7TSzM5T0A/tOiBziBd30apA/AfspbHH7zAmam
ZuYJ9u4FFgw2y4LUg9PQUtW7SX0mwYZoQ3/XxrFb66gxeizR2bZb99JSFt3lZiaisTbmjAxscx94
ehlM3anErn7mgTrZq8aRwAymmYKbZ/qb6kE8891bxmkzSQHrnq3Ig564a4KBaHtffSIsAfdh+duF
akJ6E7BSMIi5rvMUuM+iQMHjGvcRRyjchpZMEg1uhF0rfekIvlsB57VsDvcwgqJNZ0FQps6YQH9J
4mUBDzl2w65wuaIpvLNc2giuwlzsC/ERkwzYU2Qv4H7hdVXvi8eV10nmUzDA7spBgW6GOKC3A0sz
V4w3C08dMRmZnS/DUmCbTzrIEw4SYuEGfzjiYJSNqLVdwujRz4iF5ev/wQzU3u6BM4uRA4Jx6/A4
teIHxPx9lUXNWbFAkMFd1BsMb/gkWL2zdMJFNVNCqql81G4F8c7B1xLnurwEdfLlUI25KwCycTHj
8j4Uqzvece+yAB9eBTBmRf5Qj6rjbYe1yaaFFNQPI3SxDLvVec9uWZU7HeD5zS13W0zlZ7U6IYDr
g8p2k3w9bpwSVruNlkF1sP25YZ1eEdrst3g0ok2EkyDRQwmrlouV8+FT2MYv8hXC8aD0jP81yqjC
0NaDA9Pdrzhl3wwatH3G/m5v9wcWPV2Yo1/1AgDmR82xqk2KU9IyAOCShf5zkc567DCIy12VwR2M
3Is/OsNNoTEwwZ0nCAVN3uGTg5ojBP75mXwmxaGZ4c/eqZ/dlK04QWRRZeX3macvMwflY5QVPrZl
quuKxDvgKQH7motPCCWnsKx/tJXj7pp2+VnR3oc1BXdONa/9RAOXCV//AHW7rx0V3myA09Q7PCDU
UJc4+2J5k1btphG89AvpnU24SM0HIQESVv6dsLxbSMvLPgkhF2XDs9Wk344+pTG/Zia0xr60KEk6
dY332dZoNc6atF2wegwVDZ3Niu9h2WUKF6ZEmvl51LVKq2Ned7CLvfbD7iDurP92IKXk7T1JXLRD
mPAY0PydlmWamYcgdLhhD/1mEMgu1ILTFtULiDNQ9fhRuSXmHmqip4Nr2RavbXBE9nxoCZBsnBix
ya5OFVnvnRshSP01g/uXfAT/p1rV5DpD/N+n/8/d2s5W1da/I+n/279/pfH3Pzes/fX7/9Gw5oMN
ohINec7mXvcPJ4BN9drabebwnwyE+Rv/ZQQI/2ZHAWN+QpweQ+z1D/OfRgAwKoLN1QZBQaUN023x
L2FUWGL/eTZqOyKQxDEBWwSUmdj/k+7REwX0MKOIm1FgicwxPocTmLeuVK9tDrUZ5tykenOOMoRT
iparoyzfJTMv9KPhHPn+i0qLx7EPSKkF/bWhfXmmhZks+Dlba5l7knerRd3jqGIz7I+j6rdo19Lr
tdIZforEQOXV4FAUKy9C5KNvfgNeQlKwl0eQcUQtekqiYVHEuXlBxX9uaJFG5fyYcJMew7VgOqL8
UeevwvPkbtBBcJ4z58pg8dO3R3lQMT5GexG3FMal4FPTsuk2eUChdb5WW0dryXWREHGph/o3bP4a
+531R7rzy3pMkzRk42B4pLTg6hWZu8Etzo7DuUIutr0THAMoFaDcnMbtZq3elgpkr5jr15Iqjj6n
NNMi/UWGTp7Geryr1grvTj8Iv2kRO6trQ8c30vHveS39zmj/rqTGkZc8RhF9k2UAet6nKbzTVIY3
Wn7Pv7q1SFw4i8PoJOfX2IiZ6/7GCgk02atfRYyqNwXQUOK1nNzQUo5Tmm+247grWvFeJeDdMnNw
aDZ3aDjP/fmlzVuOaggVyDg0e6M9rFxpDvGcMuhJn+hL7917f7THM+M/07nnNAr/8NcDBKczpvxV
LRR3zDi7XUITe+RSyT6L8cFbwa+UZ9T7QF6HJeX0QR9pnoXTbhzTfb/2xpZAvinafQ+9DCu7JU6E
BhQRHXF1eE0Y/KknQWM8YPaS/nhPqiduEjYT3Jh2ecJpN6E3HkgmkgSYQnIJLXt2oCmlTzt6cLJ2
pZqvlfXVWl4PuQK4pTBP1IdyQ6OtY2SzHSW5G19kt7FkXw6jfhcukE5Kz/ZPtnI73MRFu8/AWeiS
VoGlI/CEBqoK1B4xV29lQ4/0KBiKVjQGwFb1iPC0pDavPCKclBafGiXJT54WurvY4fJbLZ4LcE4+
iJ7tUxUL9sslvB01m6jfnhD/+Or7AHcjsMG8S3FP2vfwV7/qqWdUt6kCL9zbAYha1+QfasjecBU5
e2/0R8B3xFuSPvrSXOhWQC0LwC8dcAwM67bcqZUUJPCNEuDIDkZWb0HNbzD0QN9weD41iQ2rhtRS
VWmHe7ur7oCPOMjwHASIPF+Nu0p/wrq6Neq4CSHH+Cm49KSb3K3w+t0g6mkvho5zmCjFzpnsl7ZZ
IdEu0ZAqAO1RIDOy1Z49A7qvcCsYOK/Mc7nRtQyjrbYhsFqiokUIrInr9nQ6gMYm4k2XboTGZxLL
vfDRgWEZ4N8OzbAb5/AST/giHcyUvqceloqpGEhwTpjhLhzq89J2v2sZ/1Qxn8SwUEba3Iwu7Etu
CgiB5PGIuorBas/4pq6EjW10LQuoeQbTOrOi17C2xz2r/UAxN++B0vyEIxM6/CLKPU2JuM1TiddP
kY0VB24l2XH0UEaCststOdJv1PNqTY1zADW89UMyu1yLXkl7EDxmmr4MmUvRdiS3DuWvxBWZDzic
EPLONDhim3vPtZsVmv0qzzRiEryB2l1oTjbph1JEjuaxf0yAC2OsfOvhWW9ip47OLUVwII/d/DjK
6kFkOa31CQBUf/Dqow263KenkRgPN5SE2p4k4crvWaCD7YNlZwhZrUTPI5edxaZ5yqf+DuK4d2ot
KJ82xV4shrwsTD7f6uYVzzdDlMkLmCAxhAgMkmpXkEgzsXPAfZbgUO2T94wF0WBuaN1dHMboOfXv
NucRGV2c7tRWNCa8B3Wb7ucyCPgAuUEJa4VoeQvxtYD2kZIndKVRwZ7uOL+Io8Ew76V0lteW2sRV
MyO6pZ/YRMgMDrBZAPxubAp1q5WMki76ZzrgOgparW+w0JPiwEd+I2UIAT9ahz55ts+waYPw+8T/
co8iwE6j5kflDV/eRIaPIhpA7mm5q4zbbFXCe4BgB4q0dj/byU+2CdrAXKR/sjnVJ6I0oeX/0RUm
n3YJPIYIt2RsUxDX3BMck7iMkADzMCh1mzfcAUxa5/sSjDUmhUMXmga3ONh8/Wjs6EeraFzMKUeM
uYXjYm/zTTOQ+IuXF1dHzcG0XGb8AqOPq8efkjhGKabiVK7D29QqrI0v+LQXh9hr6iLoZJbXv9rg
+EqNuIKvp4J2LJw7BtwvSrZM+WwDGL9avG3YDHcFx9eN8rl5xPVeouuQnhJWqclDhBSJTL2zL9qO
60x27CQIVk0V90lgNk9rvVV4zw9S2ZBQaZGihfmmjf9Y/TSjFNolNin4w3Q0dHuvSfxNopiMFsvO
byNBD8cvOwUK0bnOARADVoPKzZ9YHN48170PPWhkQfxKkXxzH8kSlCpKQRzzPiW+exLzD9tK3mwL
Khn52k8PbD9UVwZOPtpqEovgR6Y/QK/a267uPkpIPbSTI4wtbcA4Wv+mcaDZGG8G9TDiEdHO8ox0
S00rjS6BpLHJjLTUi4kFmpTvxObgK0xTqI/uUXT9K/dlLqXNMYMgtDD9Wwcf/DMCFryoRr5Gu0m3
2TBUxBa+PA3nwuSYhSgjuzgewQQvZ9zQBxF1pCMxQywR3ziP7H2inDv4lxU1JEC7mu5YBrjAqviV
H/sCOQqicibY9qDas5GOCy3hTK8qvqLU3U7r7c9x3mBjB3uX7nCXDCK5eJttR/BmqRmEb6ZRIlmY
iGfQVKU88LptixXG8OCh+Q8nbhVcr7Ps0wLYvWuIfs0q+hh7d74awS4c0aLVMqYr9dgeehgg/vIR
pFQ4S0hA26r9LcPuJwHsJ6jQwNaxMBBRSlykRdt/6ArY6aRVKvjDtMVCBq3N8D5hXsKOh4IoYmgO
C8ho1qBNrdIHIbWmaqPB+hmX1U5HxkPnZVadKJKe2ULmLm2fm4WNAH2LiFzwAJXm4hm3eAYLi3OC
OSbC6EfvYl/5iwo7fCUDAY0iPdUWmDcesSfqgTGDqdI6z1wQcZKnt6S13XO9Vkj2eWKIOrEYJgh9
G5JTpH8zNkcil8h3NZc94M+3qGsLaoXtvnRI3ZBgT9KEX7B53uxp1jvVlEeaiAmM2AvZbTli3rdp
MB+q4VZnJ8Vwba8i8XMYVxytoW5URuNVZxNNVq31E8Xa9REssBf/wA8PwX3duwTPQwibIqk59WDl
eh3MKLZdyhxE42HkIfHI2iZ62s958sshQZ5m9dkYkB/0mFG8VOzcPHuEs8/FPbDjfeKl0K4snkhY
s5zZCyaWQH572NN+XVAyqIjngyBJ0rbejZwaNmKQt4tv5BEPZLC+CIyfWA3Im3h99MOPSX4PhXuY
rOy90o+oRtNvTv6curztrN14H0cLJaQBUh9bDUcJi1RzS6mwlhNSYLmmdUie7+Yi+13YpSAwaDnH
qJP7iRqUbU2YHldJQq5tjgmb301llMLFgXY0KG+HEayn0wPP6DgBJ0qb8IMIYsAdhhJXWmsAdNj8
YavuB7L+a1FhZHOt38gJhJRaXTg7u6djICGcHwqfQbb+2bRddoCQydW/MLw00NCclnC/13bAS92C
IDS1fx0UCT/CAWV568MixVlMK9iliHCo0qTlc54HndQTkefMwzdF06rNGSNUzdZHfDCVtg8YcI++
Z1v7IhrDm5nHAVTVsVtmvGsBM0FErn1iZzlY9EOwpF9DYGCCA2amY8dBptVQfhfeJSe3xbEdhpMK
USJNxlJQL+JuGpxdnUaAOrKLrs6ZChWvPT2NoCDuerCLe5FRVjG43n6usCUNvotZj/bFLCeuG3jJ
YY3KjlVODo9xC7E5ugeiR7sWZk/crN/SKXnyVPtroBRiM3mQ80OOryhRB29R1SHM+rO0QixSzMwB
bN3mQ8NJtuyGpyFYQ8eVR8rQG94LWm0e51hf03E+i/CzKvvozQ7hfg3pan4IBhA6gL5AKmBFx4RI
4LzroHUUGxUO2zItyKsqEGHlCqWaUsZWqsio+KjmCfu6nR9y6yLQGc90nkWbinNiRZ8a5ASuBAKF
WyEypTPeUmmrZFdgWnJNdYnS+cbxS32Y+Io9GsF3VSeTvaAdDGmuP4+0D6D9TduiGO1rtiDPpZX4
0bZhD+GX2F1j79OFlMkw7ltCs2kmvkd0RxAps7tJm/YMH56jO73JxOKb7UBhFBckHlixYFPjocFx
2w7nOMYiowoGTlHC0d5yikuN6WyTssdwP+tpqq053s1VSItI85BZDPd64VF5gOM1FchRGSPz/LG1
XVzSMFW4tWZ3XK6u9txuCnAZbUs3apNwhDV1czP3tSS/kv+28rVoQsuLLq38hoPtufKHw/pXFCZf
YGWp8xq47coOj6XtPtQmq9FTOewRVZWp/uz8WF7yRedX1lR+GDzRs8fQbmyK/eQoF8gOk4BuaumY
LVoe1mba1T1SHGOjmzRfjpJRQpAP40MYan+lbjIWFZx2cRicyCswepTqzTh8IS3mD7ZwvMFtOQYk
GMKA8c7OZA03E9F/Tkmwgrbmm66FlZibixvwvM59d6r7tSQonT9G80eBQcMfGOLvDpotuOPmrEvx
7S1Y3mVWPNbcgbj7ymOYR85GdTYgzokzAJj1ihnn3ojmYNXjyaqZH6rR++bjY37ciAesXlh9emWj
aAxkBJvoPZojFy4+P2pH5lyKyWOlMk/zOAO8SRucpswKj24V8Dqrt5mb7PLLZyB64+SMnhBxhVmp
ShGRSZOQzRecFZgqwLJ1MSz4U2JODfqk6wa/k4T3DUWSKpBpPlYThKJyZAScLB8p4Qa8L+JX2Sl0
aTOyp1jhzs8fOzyPqNE+fmluHwAV5/HcugGFpNsKhIdk0Ganww5/yA47Cf0vAeNhEoW7FJMNWbqt
rMCNCJf5TG4+mpEhXOy/5zWptQlbNYgCqw5QPPJou2TKoseiRMaOyp8iz8H5LcVDz3bQNnW3CQEP
NTM0Kd9AQPJhnGu1PEKKCQ41MdrEXs+OdnqveigM7CK8+8X0VhfBD1k5O2mLu5b20rzTv1Qfo1ur
4KLK7yluHfpmxSOXD2z9ljyrwY0PbVxzrJ4Mbxm5S8/H1rcE6x1IfEiVQwaGhHFDzyy1GB1xToZW
ToqQ4zTB+5TTd0bGkfnNfJosKkM9pmgZzDo90C8/2tA50OyJDLzjBvzN5Z+yoaO3Pgx+vQ3LgFIr
8+iH4V3u5B8ZF4gxx13Kojo2pbVJZvORrVM1Mb5Pg/vqZcTcVwg3qcgPop2FfR+lIdbb4KhwaMAb
MXclM6Ybb5gf+LL+zLZ5DbBbB1CWGeTfxIHt3o8hQ8qK0XeSqb1VOpcy9Pqj00FJWVhcunI5Z8Ic
S0rlR2/aF0NzRgMzO0Ikj23s/BwG6w5x9L2g+9QLm5c4Ua+R5ehDB13At1dmfV08ETm6r+NsdcHs
K4dlvWEkamo4YsYa+zMeBWaCC26mIKEJMzGaTbgExYL4kc1Pi/Z3Y/NagT9d2tuFlnDrx9y7Cmeo
9VfgHhtyMD71WHs9LiA6oVnp/7c2ToqIbNP/ro2/lJ/dP3PF1+ARv+UfXHFXeIQKIn6RelKbMM5/
JuOcvzHrWbHiFLX7IZr5fwvi3t/omQHzDHxZ8Hsc4kv/JYi7f/OEyyYZSht7i+/Jf0kQt901CfVP
YaEAfHkoHcGfOiC69z/CQmUrA7RaViPUKkI45iEf8+zU1gyNXIiNN64/9gcXHW9BvdzMsijP7ZKX
Jz+hErav3qLu2Bhu86qOfkwCeQc/Nq2cM8fywDuaXGDDHIlvxnjIEiAvUWY4FWCxZLbpbELRZtsG
CQedy8aTrl4Hl35dbSVfrg4fYoOva4wnVBAHXJprE6qjzpc323qhcgRCUDp++QFEj2WtGks68z7n
mJkBwu1SG3FChpwtNQbpKxe7LREtTqEzbqIsr5N9F0D0dqpM7xdqGwkX1xsJOWlLFPibhPtLTVc3
QbfnVCB1Frmd7JcpZpqJsVtXS7GhS5KmYo067Olrj+KzZbgUAfeJvfUoK26xLh6jIVGMXMsnUQmy
+BXlbIMy4MJ95MN4xXe7Y/7dAmQsG+VeKI7H98Z2n2oG1W18r2cP3o+173LEbObY94rLyDbuwEFM
g4SkXWV4sYUVXsAS3dH3fakq+89YGEyQeZDfqKG/chp97211qxRNZJOEvzVgfolJVo+aSh5QKZzL
OLsHajwPNq0jsDAyxPoex53b3vcJBcINyui1mS/2DOCPm0MDIFs5Bx7Wo+O9YiGnz6MQ2ZFk0haO
C+jIysOuQKPRHqegfZvJ9Ocyhs4Wvoxh8uJgutR4amOo4bnrxPtah3yf2M5uYuN5295vgZ54VXaY
UiX2bnJMEQxuVKSZ09La7fxxu5XsauEkWhrr1eP4YPGM33SyQ7+MgT1LlaAWRsAbHSb1fKsIKeif
bYy5hFJMQeibrQ5AEHEwmzse9BDuilFNCGmIpuiwGHQ4D8/SFPBwCZ1hpYNAZfxgOsC5Pgaq/laq
PYkITxE9zIx7xcbu7D+Ig/JQCfnHKjhHDxl3iOknyGkwHglUP9cp3wQ4z03NgWhbs6NO1jCeEUmz
s10A5ggYuW7d1b1sYRJTTFhxWE2/evZYJpsEi6LF/grxpe0DlwuHvTT3rY62UY+7OsVBtgmtxMcD
Chw6cm1OBfmT1B2ktOGzTuV1dR/GOKvJn5RiK+3hySzDiZE5JkL4oTTjyttA6GPPYGaB3+4ZcU/r
UYhFMznamn3eB0pWBsklZqrrEhTntiwfYp05h9Qpd3FeP7QZYn7btBkMbAkuc+m/Pc5r8Zzcczql
mKXjNjYhqgmGzPWVaj1mD8D0uN4R31e3k8dJrGs4MxEVxWMqXDpk+eymeEQa6/jYHslcdMictXei
Q+8NK5tkX/XSc8qdFnBggz+0sep+QyHsLSE+3KIcqenTkoe+77+G+4ixArdQ5MhyFXPTllJbfwge
pmb4JQv6WEYZPrsZjcFGtZg2aOygwinRB8KRhPUr+A8UBlI3TEvXbFG2FdIxyqHInFl/o63UnAz7
9D+4O4/l2LEtyX4RnkGLHkYEQlMEGZQTGCXkgcY5AL6+F26+6r7VgzIr61H34KW9tLzJJIMQZ/t2
X772j7bF+UtoNTQtBzfQpHAmAnENG5/TbRqk37JxOfBPv0IMn34cYFg2iy9XOG9mEO3dSsYHLHQc
UWvC9c3AUy3P7xdQQJzHJnbV+pwKYieEWPytVbzn48632LA3Vn6Ti35nxqw6xjw4JjI76RPDltnA
2zcN67aRPn+sWmWWcWtJahlnvxz2pTgTcTa3ugtZDIfrXpLzXYkpPXBF8RNO9XNE/HEtxITGp9On
XFSPRjLjDcHAtsqcHZJCz9g0oeNbPLaw2WDQqpGzsDGFZhKhnye4s2iOz0j25e/pUB2iWO0Hmzb1
KoDwVcfvsl5qq4E0kkkrKRFI0Da8u0jW4F7LDuVFvriytFZ54v4OfIHB9XagfHscUOlwn1bOepIc
Kh2ru0XNdSHDI8bil1tqyH5nDRyPmLKHhEXebBK/Kr2g2A26/ZPUwWk2LfzK7ScsAzqrWo2GZEBm
nsZudADCVRFkwP1affU9YGNZpLCV3PQO/GIYxY98ONiUa66ZtC/e4vwrdhIWHayZugO+cXYgf4QJ
gD15ghF1uJpc3ifTVM+RqsG7Asj1nLm9lAXt1DqmLyYKxt842iBA4qvtujCPsMg3xuIcL6vjsnSG
D7usVuTjpBefcfKUyqXl2cVVqSuM51zB+CsTPp4uFcc5tdwdLT77ZvC2qYQTZQeQRLSRxvbSVQvb
gxO17pd1iN/9RxVM7k7NCZoRfzVEvKq7Ub7q05DsqRZjI1VbD3FOO3IaaV9RO+7BveE1pXlXYlsn
YYqptSABldtckdw8qFUuZhHU7a6xrrHp4WXub22Jrt9HHUNi5D50tvakp7qP1wg/bjyf0siHvFYg
9/HiryP9LGdur96xD4aNj8XtmmY7xVS1p+OwUdFTak72pm8xcDfTNcWOvYl79QQI98Gf/1Tv7fmC
zkZDpqbkQb06idoVeOx2aYum7eqxYHZ23sm17BZBaP/ndKLmsBV5SmLMPwcvA/vDcaS/wkm00LZ1
vPYa1jbh8quoXQOKDLtAtRSbU3CuVYK+kBRm+gAMcM4jtH9sa0Rhy23uWTCaJ+/SU5ne8uQ4ajot
ea8ehep0jDMDspHYggmHMXmJRzB7OOYuOYcng1J2jHM07QU8Hc3q3XTJfRHgdDZx0D5PJsLA0u2e
Ly3vunvxMBvSo2XshFc9t8FZqeapGQZSsnxRj7r4dExw/EcI4rbLIq6C0+bOg4LyFXls/Xi+j0v3
/DDG30SnmaOiD4KDHUPSfMk4+53apbke0gGPcfrWUdwse2eI/qyxMzh1NNVTwbmMtqP/pCo83iTI
M7aovjZM65ZXKBjB+drGBLR7Ug6bwikWdRcwZUYOrazY9k5a2YaxEbzEC1rUkXTXyoBffOQK0uN0
DPrNsI2i9hNA0ik1stPQMJy3fUmRAdmKTqH39JCPTdQrvtNsj2Ojvpkx/bEzCTUxqRsj8m+qngkK
C8ln1cv9NLlXOG73U1AdTPJv4Jbtn3pMiKskEPVbUorJ2B4mV/+Ip88kWrbhMLg5smGcY236SS30
1ZyMc2+1CEanzjXIX9PpR2o0wonoDt26q5wrVBOazkV9yGRRwp1ZR01v7gfBVkPxLOQQ5GwyGiPJ
9znLOY4g0jCB5I3e1ISR0Bz2fYcAwaz8IAnIrTyXsJRn4E1s5sXyNnL+rNTFKPwybIf0DTbtdsA2
G2m8C9i2b5zKemmGOT9GpK0Bo565MLp9Y/50GqJ2P7a/MrBG9pBVvCW4EZbWtG2Ro1b+QJRDMyiF
LVzordXIG9zQ20Pq0fjTQUwbcHMgzXNOd3FpR1B68yX9Mc9xdnDa5c2xrNRp1sKgRjUkBX7btrlN
R2pC8xYrjaK5m5Lwop6+64SXSa3xtsB5zytjTNFLWc8bA6626T0ajC39rvXaZ08J58z0sPPx1IJi
CjTRwzdhzNpRFFCmuuRkBbX/GBxRC6szufRTIl761Ea+LW4ojo+hlUE+q0uAtByOZqBoo8b7jD6L
bI8uhQPY/8be99D7LFPxF3A8i2AcjHb3qed83C00lJVtKkLEzYOWm2JVxIz4XLtvRWS+xFn5EIHT
dJfiB4r8cAI4XJ6us6IQ/qmI2STxMaGCu5Aa2BdvJxY0tQbbu+/9nWw5n2BLHUKVia+8f0kyYwpt
SUmbYNNE+0fT0KvcWHDLpty8z6q7NKHUs6mOeiDJGxP3Fu505+e4elWDONI2aFd5pz0ESrtvW2dV
5thC63Q+BYvYvPjN2/S7iUHZsqcwEtlw/qaaOIjwWkz6sY9pPtUoYwUNvK7r8o67Ubtf/J0qxmnV
lOKNaCXTiYdlfESK2cScliJygBTg8ZDGRwPGHkO8QdKiw/MEt8kNNtVEaSsd0WTLrJhwFnNIo/W3
Aa11myB7Z/PJa7fHMsNSrp3TS2Pj5oozcL6+PsB3ElG/H4pHPjh5LAg7sbsKuOMULfaFqgjpYqzA
QQyvt+849Tgs8UjX4Nr4jmLzDhzmy+Qs0ABQkLUjz5WjLm3bqS0y/kPXkRBcBKkZytO2TGZezWuu
cT+ch/IrpVTF7Ep3l4MlI7oEwQyHe9CPDiK95G42x088GmTG0RyrOQNV3H3GmFeDzr06GnBINbRP
/byOuupxGt0PkrZscwsZ3YFT5B1/O0HaxqRJC1RuM62M8im17issaKnkDmmHajrGbCzWVWMcUOyv
PUBN0fzO/vg21uZNplMymjlUb1U/hN/3Yzs8Wjx6w1y5L+BImYqH2xgAsM45j1LncHKbHSWbKw2S
XKwBtyyj9idZHs8mVR+qneTKH+eQp5690jQKp8ch++gS2jeA30UnT28OVlDpCFIsd2kmQa9FkyPk
2LNyebVc/xvm/3eg4yOql9ZDx3ukFeek+cU2YJru4xfJI8MYVEUgxd+bCRJ0SnFCpM139LyccxNE
ge7wg6TfEcuhKQ0IanjeY0JLrtuyCUPp3CmWPHGgf+nIpW0A3KrwyqcBjNHaF+0H2WZG49HRCOdY
hGh5890bjr+PDFimkddhlwC/FbNOFDarKboTcBEO1hagML091IYWgoXV4H16M+C6fnw1becHeka/
KQBecy9MbyTOfLqIo++snz46F1Mdb/CRHm5GF7SEmDiU3nss5DU0yJqqAOIp+sQiHEOeev7vy3L/
N1Crr/F/fP0vOtb/Q95X02F2+a/0vfv0R1Rl/58Mr//+l/5R+IJ/LYSfILBMrGcIZRaoo38UPhcV
D1U/cC3HMmzYU/yT/7C8uv+ygfT8Y4TVOWnzPfyHwmf/i8EKgU/XAxN6D6WCf+Bj8Q/YtGKKqxJm
GB/3//77v3lU4O//D8urqftsJPDWupQRIThaELj+ZiE1KYFP4FPA24CFriwcg+wAgg3H3jhUimAH
KnCRgCD8Kq1P18GS30SZRAV7jkdV7xuKt9NE7rHG7TTSUdSZkPjx7VPecg6vpN2FDcMCJP0W/rH/
gSdv1Wia2qFr0fxgpHCIKvRodvZIH5YZ3zZ6czU5bwDtnViMWOO9FlenBsjwbrDrYz9r+5Yo71r5
gPDzQHlbA7TDpiSSPNPyfCtqMLZuXK9cXT6SdGC5kFpfqkzlsXK0KwALbn0Tp1hREq6XZOT50cm+
zkmH2uGEIqaZuRHxQwqO25S3dIQ3S1F4w6HWfpko4lpXUl00lJFQp686LDlR7SQFaaAfCBbkwgAQ
QnIq7U9u7MOAmPoHm6hHI/l8dD2rV70u3iKZfs/A86bJf2x9Cy2xhgtRiuBdLu/yoBYJZ039y2vd
L0LIyHVMlr47vDYxNpplElV1fc9zLVj7GNNo9wjZiRbsTfxrVwBZ6NQl1m9qDFd4Y/aaNeIqiYJj
zs70TxrILz84ct2JbsDkzmkgAl6E9Z8Gc/ZCWYGvoGUZCpw79vGFDgPbGj1+0UbELtW5DxKwhU9/
g46N8ljlvVzrGBXAJtwNbfTDy7OO1E0zZ5iulvHeW9bLLvOhDl2ks9O7WOLGW6psioCuDHiB1gZ3
as32l3dZY+OgDggWdzb2sdx0z6P/YVnNpUt99EcMj7ge2vPCZxxzTjfd4rL2mf5wsE2ILOaTGz2K
AWczCe9sG3vBV86eWTkplPt8jG+oS6H4PH/vK3feSSCp9gROgsTMnS0N6vRsd8OFQhbfv1b9Pd70
mcsJSE1EEQOyJQrua5FHRyGi+Sw4lBO0oqEe2e+3AnS3afWq26ZWSRHMbdQm0LWAIdCI2wKrJDjh
dpoBMivAEbl04yQsOiFjZImCdiEwI7YcLtc9c/Oqt2OoIJjcRv9+zFBVurojv/2bYY7uKqJIktut
k0wVqGq5HC9WHzwVdlljqLE2fYn7JAbCvh1Y8W9S29p5Ou/GfB6fpAAF0OKAkgPnlKmctIO2RKoI
FtEuBBQgoG9nBXT9ufXUE/fxSx7NlMdMNa6GjoNo7bwZSH4rSCHlpu3RM6oeKzGRHvpHarges3ul
8E0AnOfcnqlxa2ho2hEiocfWa3DmiXen8SWlQW0GucDZ+dY0pshGQ5Gi4AhVx2ar1s72g27kV9Ni
BqhV8OCYj1We3bX9GEpRvg68kllO35hTv1c+yWkXzg3hpAHL0FRU8Up34t/J6e+bxkF9QMZXRpVS
a8FcpDCnE6X1KI+Zn/Gjk8cFHZB4JR410uo1ehq/2azc+MIEIlrx1VAU3p1xIXQBnuTH8b6Npj30
AUviWgdIE6Qt53OTCB78jApjZcSSf1X62puZIBz0BktMt+q4JSx1asxP37R7rjdElsBJD7Lt78bS
oV+p7b8Mus75hWf9CTYSmA8UjNRhbVFZ4x2gBU41UXUZ4vHeK5yQU0i6MtqLQqakLRJ8FrWLSDBI
Af0rZqh+ba9b22TfrU7SGfx970G1tcS3jSDqD+JdqWDfLxv1IaKmjfznm5FSSD0EJAdL15Urbxzh
2mrGp5XTP2DX97VD5yFS0RTzkAjyK1McK+vOG3h0cDCxeVauJhqgyccFYeWitmWSSIKne7vOyuxz
pGWocA6dNNZonZFe8cQ7j261poYMO9wNclxEaM701t95zoInseEp4danM2TfONpdCShrbdOAFYLA
udV1LT0NGdweUSP6RPx+3damSoK4HJ4svmHxVYrpYzaC78CCTJSMDxkUcNLDiHRdPm4omprjYjjL
5GmkKQfs71dtLQFNDXCFy1kurqqKgdTaArH4Lj1UB19fmEWkYk2nBp2kofTpGXAZo3gnbsrNJYsu
pEiBY32eIyl6JrjpZxHXGENHXolVqV49fXwNCvwWXaY9Oz1pS0nuW7WLGTpXlDdacOnHem87vCyJ
OftrRItvDSr+NaJafa2KusQUyq2YYynAqytDc5pjAsBUnxRzStv4tKmC0lmZWvQNFgLCLbiCfNEs
IfAx96YR8ddpAvE06rxKnJtKxO9Dj37ousvUMZgQ2ORBX/YNYOtPXTmxBxudhyriRzB5qKYdvQN+
ml8H3S13k1Wd09l+j3tAxawROCnbBIOtlLC0j5RvCs8LderYu9JMT7UuD5DeLt0yHOv5c6P3P2nO
tGxgPbjpkyzULXOhXN3i5BZHEWOfbLrgnGbGg9l27QlnMnuvBReZWApfxMwmB28J8iTV8NhkUtlA
N05vq5HVV4aOHJQX2zhhRdzQqLxJh+FxWB4HwhZvOnVlmOPkvW4aN26XX/xxPWC+3OcOtmnd4Yby
1PC67M0Go/ukxaUCUaWG3D3oY/rjlkxwGLDTLRHHR4UBKEhCShuf0qrFbNy4P3ll7eNS+3VT8+6P
fjw18GA87S0oUGEs+9A5VIrmc7GxJ6xGqWIOLCQuWO7b0iw+eom/s0g+ZL336BUeev1dDdpbbKCn
UO3x5brJc+AP9u0Q2Gtr5xS0bbV6upZaD8xyesbECzx6bvdT6bjbpuc4M3Tuy9iD48rL7RRoS4eQ
dgfDmfY0uEirCSIunTx86Zq8OI7ccSui9i7KxuEwlQPmDBTqVcQOCmQz2V9IZm7ff/pVUgO8brNN
ggg5G5M4ji6HnzrXMNHCnt9gSXgsBoNhFzOtjxlvm/fVLk2bmCXRoSlKwhrdchEmwRAaD5pL/2zH
eMbJSq5Vws3fTbxaSDRXK543bNP5ERLi4RUEaX2uHqi62GZgX0NR5AMdB+MTdZoal19B0qaP3kg1
P1JztTbcSzS0GnskPC1OQ0GWgSSdPA4i8deeenb7T7tiI9DB6VuZHI1ZtNzXCTVBOklud0A7Sr2Y
PZfoCeH0CVlJVIk17BWDFAbygcJabPH/+21T40RS0KSrRv/ym3Y6NjIP7mj4UyuOeGple44K/yyz
4J/dN4JNbkRqBckFROR0jekuNIyrX+S3c5snWx6kmFqLZzsWV9es8YEWtzM5K6BiXD2V4mMWif2C
+Q/t3Li3ffZzVIhUcHBWusdpvpq8e2B7z3GCjaircbC2gjbYtl6CBKT34wymhEcVkVWRkiGNSe3W
p5AJmfK4OWNC5g0JiADKgVAmuWkuhThl62pbw6utHpq2+eji/KrraYmcL8pNmi/nV9Abygu+hSGP
3cS72v0BrnBDtmrXRdA4iMriSNKQQNlLpDyyfL24ZhU2TJYURVGfO9M6OpL3tOBvsho0OWLJvmI/
D7A7xCnEIqC66SmWLpHLDewrWfHucQMiLxc/DU3AhcNDDfeuhaGrJAMQ7zgBP/XdQLqC4sAapGGm
49P0ZrmzijHadI1z1rC+uTRJ+UG/j+o53WAuZDFs/7ZLd05hrls21IsRK89dLs8W51ZCZ4LEsohR
Np/ChLtvOWSnjbsh5vOWOsxC7micpu7JbaNinVsU/prGF+adYzly3Qy/uoCDb+MdJgn5NA+kLpxZ
PDv8hsja3VQmwb8/oY6uyJ67vgMoPH+QBagQXplOZjhKyZLtCnIiuHly2zRQ420Xq1UTwt1YeybU
GyJAeDwChzfWi2iCN3OhVDr8b4qIXtCFMWKjmET1nOQZJH/2pUNpgUHT2I3ZcbSvBY9cr1YW/YEw
QDByrgUbXPLaSISDePaCG4xPuBJM/L4V5r2xFvfO0JwDC0Gz9m2gQi7OO334Bcp4W+tYvJJhYl7A
jESzzrMZi+w5Vm85+XZetNlvq5NTIPXFnAY/seqvTdfifOeRAFksr8PMg0FCK1pGegcaJcdujePJ
2NjnaqjpIIv7e8ksY2NPDjyRrEVbLo2AMabKkldvOtlHV5BlqWGYr5K+vWRd/1sWOaaKoHrHgyKO
he30DH3dtpPVC6jB0C8ZRlyKsFmrLe9KpC5XxjD/Eut54IRIC+CZBSK28xFVKMj8y9iI/UySRY/7
by9myZulZIic4EGN2tVFHA0bVpAlZe47xyOYpjGk+wbdhCbwR6gYN2z8J9ySNPAtP4yqf5vF4Mp6
gEyGQTcA9rzg2PJ50MR8mmoTEGTBm3cqPdg1/rXQnYveFufclaE0uuM4W9h106fexdrreLyPvYPq
7YteNa9x3jDNQZnkdHgxKgOBHrud5Vww9vw2S1puVuw0rGb5b0f1wejnXZ2+jT3leb1wRiqKuleF
AI2z5piZ4hMk+G1Tt6+OWZ2tKrhtGRLc+EYLnIMwCVTIb72u3xLyD/GQPyewB9Zt0lHB0NE205Q0
EJThPNGWAkKPp4syRgSz0B86In3TV6dzpcQjKX66bzgLZr+FWfD9D7+Enzasy/ezF//ioxp5ekfX
Qmmv1UwzbC3OxsyPAFLpMMf6VeJdj3m/j9Ln3il+7UB8wZprZgi05dK7bpovkQvUSzrvIxHzysBI
bpW/wLU/u6x9nZR/NbvpIBux1XtI/qPDf9KDzMbY+6ok0mtt84CFGMG3WeSHpRuGncWK6fh3zG1g
b/0r4sFrK+nhwnHbEBQNoukyszeBtczKLA2wRVcJ7QoxTadpOa+nnPSvPWJxZM3uSvMpt7N67UJy
47D/ObvjTbAAJ4Qnzk0OJpLdGPfPK6UPl7RP9+VAfqDGs8bk/vrnv2NAHvmTsTeUwX614cHaiE/V
lne8AzBnp79upF2BVWWg5vBA2qHT969M3ny6c7wVKv0MpiBdQwy8yHkMXdlvWdKdzVGFuZ+ylIY4
Km3/lvTb2vDKI44NdkHYKTNHfGI7wxCB/x6nPneqRXdaM5FK6oZneGn4erOd1Raw6CL4ECNH5JEK
jKDrzW09Jy+l0BB1i6RYRSmMMMgo6a7hMJhMzf1MyJcq+vwU6VAwEKUQjgptUaHlCwYdaq7saK00
WYaujeLcCmiBjslLlLeTNsQfigU69mFSt7XEUwLyVB4aiyoNiwcXeLsL2epo26GpePQsvKdJemcS
OZMTo7m0MiZInEyZJyhCK437bCiLsKMLIZys7kbrkztGvy+b3w8xGV6bsCrWqZi+VaS3QB1R7aaL
Nb8kXp/dweRGSogpPNtFDouLeswUPuhyIjkrty2bNauVsHosHQeTrT8Wnpi2bOJf0iVFxXF/3GJP
JW2p7ciRcIMN6qXVujetwO5rzURcJ56tDuv+x1hjJS+N8aY0YJykWzU7/ZbXGks61/ru2Nlhdi4u
ftTs59aCotsG80ZaZg73m1lIBpj/i5rztwFGJWzLMjsOevoirfTEiU7uHTOdQy9DOIqKxX1NV9m9
j40i8YS56keBMNU6t72HGs5nJYlLtYtZuUk2s2IN43cGcJYq+uCVI9djXFKxF2kpDzf3QVWUUQnb
E1tZV7cdYJIHs0rvWzBxwrTZmvvqkdGYD2LCtzbUj7XrsTQc3lJKPM6xSp+xCvYjgsNYchhqx8e4
4t2PCfBRxyeJ/PORjqwxlioyoGREO4n/RUZ5Hl6loZOVMsGUcNYK/T5mv+hPPArSLj9Xks6eXubZ
Ri8o8EpqWWxFM/00EdluM7POQ6dRady+G2xp0Rz5g8AaUzJ30XfZpt1JZXxSwYytKG8J/KZ6WZyN
Isr/+QsfMV1qKSfrKZp3g4gJ/nJ2NenPs0qsLXZKiHgwA9BhTHKpAW8czEdeQ1wPSjchQN/u57p7
JPCH4wTIDoiO8qVpza3fobWW+AZSQMwr36STs1Hr2CvxLKHhyKq5FiL6VCQfMAeVYW5oPidgyUgM
NNBGzNj4GW6UrseDAgg6XVHtw+sbtxYM3x3oO8iukB0BxDSEX5kLuy65c+Nyk9lLF1HRPJ7gX5mh
iMpgy8WjZis/1HC9zMF4iT2iinTTftLfTYHWp0VEJKL0+5xH6gNwNKICZSSaeopNYhV5oj7GWd+x
IbIdfhprwOPkNnQy8k3MCu+pXSX7se4+RdWsBdY+vNg8Ur1G7QbOh5g+Ce/lA6wX1WEX4iFqTFgJ
R5rO1wR337Hw8PP1CiyrPR1UZh99/JjGxivM29jPTx0byDWf1MLIzd5im7MehU0/Vq52fkXkKcW3
CtTYwXyiYc3nxthoY30aW3Fi+3DNvSY+prYdrKltSycqcwvTv4cWWZ2iujxZ4me2tJOeeWvOQEbI
DulotPUL8Y0PYslip2q5mxQRZBvz41rZ6gkmZrnWFYdZEP8PVHFgnjNpUutGf135ajx2M4JePT3l
WvqDqROPj3nokt44tHMMlMxB56JoNNH0o9MJ5gotKDbNRIC3qrhdaEhEDiBOsXZp6FnPKqPMigZc
H/DzoUiqjZPY55yLdw0b0zt5RDqF136WFXKmZ9Q67sM9BmWNAFrwTa7obcz4dSREqngtZzB0W5xp
dM/a2TvCR4u/L3+gkfqm8dnxUvocQmu60l3tb+N0OLqT++nmmHIKb3riZFTuO6+9AsCFtBn71CT5
/rGxrfe5KV5GI9VWljVPm74m2gFG79bntrfrpWs5ZtlhIysh/zesH8oQd6eG68jrt37aPZOJBv2K
NYr3+Trrs1OEwV9I1BG39ZCTtEfqeFZeJT6wCRHuYArmTOZ5EBV45x087rqBx2iuqUO6ZE66Dkdp
Ns03Tu9cQBzdBzhERoGS4RmehedN4fz0sam52IqhANIqEEtZf5Lnp5Totddbmpz8qV1r1BZuYlFz
c6fFTvrjHto4S1gvDZkieZQGzL5A8TkA+CBWHYLEnt8TNYItzjBi0LGkKjxlWYBf07MBQI/gR0kO
AqPEY9OLFN9RTwSKSg2x6ibrwna9Y0aPoUIOL6Jyw8qJllDMH1vtEDJvifVU+xy+8AuPKjgkndbT
pE3KdijemcDYGkfmW+xYgh5OQowdt7PbTsZ+VsgCXeZbB2tEZOIwQ/Kwuglcjw/TptHM93CPc8Lm
QlIgxc384JcawnAt2TdTPSg7hwQ6SFUmLjhC+BnXlSASyACTjAj0Pj3IJCP4Sp7HZxA7PLbxyj9o
Q/mNGcJmy31L/N1mq8RDoU9qoIkzclM/fomoGPcBC4q1XQU9buYXL/AVI8tAiGuEStoi565G0UCX
RZEVPYFe5bYo4k75lVnzWW9gMEpFjaJdQ+xIk2bt+zA3CRyVN7lHV701NfzpvCReqMcbCdqYf+hc
hiB9QTBcQeC5zKZWffjNjo3ZJYjt6OIWFs3vBa3JuX+mXAxSp1OdXEejPL1sfouAB6GzIDgTaCAE
WBYNgJyRG2gf8aBXu0YiEwcBdqgO/wedwvPJiaMH3cR5ZIBjGKeGe0ZRuKDgvq5mx+BVXEfwUwJe
x7p3pAccQCXrlTnIh4PCYIXtziVStjzo58WCRpMEHK8wynG+OJnePfgSi4oWEcCssycSYpBP9OPg
ZN0GH0WLcJ9LXqumfx5wja5577O1b6+a5Z0MFzTaPLN0yaT09tWENYQH0xGDBSCAeGI+qy51k7jw
PWE7x7357poFwc0Hf9C0LYcFZytZ/bSSxOFAEnAcmQgSYd/71OlYiKCQQzgxWkxNtRe0J6JXZIQ4
ThqxMx7A++8Aef/AlKf5FFSKywgOTGw8B+WEk8lwQ1yZod0S+pLS6UKh4c80ioYSD+M26ADm5LK8
Wo17A+lnZngSHrYhla/R6w60YhIR0ya2VTmJBH2Ckd5bEH6bMSSxnm/FEC9W8lNj8142dBG6pYUO
YIMWy0d6Anm2722pPvUBU5VZV9WZ3/yd9BBvig52nxiNTUj/+3yeyYGQ+bC2HCiJN8ABZXi09vNT
UaJNOvb4GAHN2I35Z0Ll2Z1029s2/yI6dt93kzzXOL3Xwp6PVoRHxvS1aJva45FGUwKdjmfjrU1e
s3aG3Fq+qQpUeJ+zA+vL2g8T0/1lu+mwY07ubGeMoJUg/QSt8YSf8Aa+5Y3BJLoHuEKth+5fYq2+
oViopawVjGWhG89S6fgW83Fd9vJnSDtBLxsaoQ7giS7kxIky7qVAhbJ9L3Mi6R1db7PLJZwWOKUC
o+KIYWOVTWsTkxZuaZtU7dBVoYmvFPI8nvweY35ecqKOeFMwzZ5NhuG9QmGpK59VeuxUe2HNV7Ib
+nkKGM4LsvXQ0JKaGKcPC8aOG1rnjXKr8FNbbpXe9lN8a4vixy4Db+0Ew7tWLXWPCJ5OufiQzfg6
B3TlNhSUb+Ay1xwcwoZjszlulOM621iVd34y4HXD1rlz0h05L/8IIWBbdHFzmkhk98ky5oNKMhDg
11jPvaNVPSBSYS7b5eD1H/TMeA9yfKAwsOiazkEtSzFvdMsgwNdk52w4er5rba3xl4RMhXvrUY9J
NDZczmODYJzrVnzJIVLF812hAWFq2+RMc0q7MgKt3mBOiGgBeKhx6t1y2mXDFVEjq5poqzdMc4NR
7iuDZs+xdfc2WRGS5PbGEvqdO1joDK2Xhe4g5NnXjXE9ulpYZbp2400MR4txSttOQhOhqXk5fbWs
oRkfsV3THik/aYASKzPrK7ocpxtX1vou3VZoK7U9ESMowECPEb8eORdb7+hpOp28k4kaKpX8p7Xp
/1dinBFwQfxXrplzJT4/2u//HIz797/172Cc8S/bNBY/ihPQpatbdJb9Y5vx/2WTllsMNTrYBZ90
2t+2Gcw0/GuORzrOxibzt20Gx6BF4ZiFiWT50v8t28xiivkrFkfkDtw4tXUcn8ipGf7SsfV3gRil
N3MP4m41VxZqmPMG9jJieAEWpMco4NIdhj37f6pQY7m6ZSqNf7oGoeevT+3fdp6/7TumHSwBvL++
E+w7nOs90wz4OFzYdUuA76/vJEbCauo+0FfzZNOiTeUVqrF7r6ikWQ9A30LbjEmgRvERaV0vkB5R
GE56o18aagr0AaWzKRbfTm/va1YgQaq94edZIDEojZ0MvmWrfWK6JTXjgdTwQF3fZZPa9wHO/lyg
/xkoEXj/gPmU5x6i/VEm7X1n2mTXh1dFAh2LJppxbto1T7LQyZVBnXRNjYVrfI3Z/FCrMQzaXQ9j
BG28JCeus+XoC8u+nafftC4O+eQ8xS7nZX2mfAX9TVU5kimTR2sfZ10ck9J9j+KBMoxIUVQfXTud
D6C1oNhWlEdGxXBrlvXz1HrXxQCDL3WfB/wJo6w5S4nTwPAK6J5fHctWjg9ENMYJSUFU82NjSkim
WogDqb1rfZo3yvK2jSk6dRFfd5136uzss6yxLsxMcs0uIE1TFTwCjVTfm862wL0NVoR9TFe1PiAE
Quq2+E2GXZCmimGbzlAcE2fbWCjyRXodiVWlgG93MD+uEc1PNPcNjzHYHQJW9aYpMBBPgpxUhTKT
lgSGotx+ifr+aPe/5rLP9hN4YjKj4rS2vZZ2AU7loKDeRSsfM6D52cxsMQQGuXIN5a8cHcqCnonF
geZvUbhGA6v/4sTRxY2cF8G6z19qR3vpxoce1wDEV6gZPrXuLIX1lWjMDsMHmkxai51enzCVXOme
Ijdu0+QFLsD1t6VjRuxt1P/k7jyWW8fSLf0uPUcFzMYGMOgJPSmJIinKThCy8N7j6fvbuh33Zp2q
zpr3IKsyI/NINAD2b9b6FmMFnfxMlM4R6RgAZNDa29EjCB0ar7HaC5UQW6aqy8jNW3TTVD2MNkZA
fG1xnzft+8gzH4uEtXfT/hX8EVO+EUOZ15d85wYAQ7g0KCYRvNjiBqrK0hxqua9t9gN157nHQYwn
doirkdY2u6GQsxDiC4bwfjgg2DaLHXtc6HztnkQl3Fi6fJQaAiTa7tYc212mzPgAGWvmUgxg0bq2
qkPOa+dAGgMsRDXxJq62uGHlsdK7hM3mOByQveGtN2uyTQQyFp9k8zB7MgoCXwuZH8hH+Jqn/nEK
/C9YSBkV78kkTGoT5Q2tcZR+tb6rNKDZ/crysNMkWFywSBIuFBBBMA3zBgmZs9BEcB91wV7aRbXN
yRLkJbMyDrCz6uSGbBsNKrM2T3tNUvZUSADwjj15mXfEqbWARDmxUec1kfsA0lw6e/5v1i3iVph6
UYq+048D0dUQ7uaoA7hLs5bRdjPgnozbZlwX7xBqZ1g5NlBwmu4iMgoQ7jTHxgHkLq627hTjEMY0
jIRGiOFOhKAkvdq8sSh04Kk920yqyjEy12ES+AwfkRxb3P5Sj3CtW8FdpXefNS2xegjwhHjRwHMu
S9yY8DqowWBc8CBud5VM9IXbuOwfglbsPS0uVHIcWRxI6s3YW1j2NG8Nhw0PuVvsZpxgF+OKP8Xx
4+zdDXMNr32beMF86COyM/2libYX+mLYLZNZ91aIex9yYccY+YG8kHEH8BLBRDHDfwycF6+c7Q0b
XVK2EUGy/gZDXVtbC0WvR+TeQsTxXWl4MYG+AJkr/0xqMuJgFNYpWsme3zLoFlQju3on0Bqtr2ED
adMexwKjWjjbOzfKGL7P4QrH1bhgP9NTSd0RrTAcnRW+hhpdPMrCljYkMeq1pqLQg8F4iFm3IFMq
v7LKIQSsEf6mJn1icG6+etD+69LOv/1wvnS4eZa9PoKcEADkEdIH/U2E5z1KGbrxJKz6Q2BEcttn
062DOnUTUsaR7pXd1yLMUW2MgL9VTgNxeVUPOgOu0b5JvTNwfQw65bMcTXPlTS6eqjL+Is2OiwnP
anywR5eRG+P6iqEY4WKgBYuQjpx3tJHc/AjbDGhNo41BJTg3AuEWMNG1HUMbg5L8rjkgUpqEOM/f
fNX5h4k+PYQ9/lQOmGxczwil/ceqMu6iVr/3vYyJsxPd056uB+zZpa72aBHYTPh4yAbRlTM7OPWG
9lTHT/Y0XqGhbKVe7VpUXlqHrcxuHnNDx3SWvTqTyUiNQ9GQS57kT0RONmYMwaVioa+TM4BNJ7w3
fzFNvXMdQ+fqO4xyIgFjQrcfMH4aRGMwtJ+H4QcjxCqWEByDKGMVXmh3AI/QdsK0mYhezjC0F6n2
RFRCzLCAnDadAXtDWe00owOQaYaRzVyDiWv0zAqT5Ad3TSjviy4Hd/sUkr2CxVnqy3lCjpH57Hsd
o+Y4q+BsyVmAdWb5xwVWZf11IIsBpxAQ5nyu9k3JvD2qxdYBj6TMN6ucnfAiL50z+zrQQWeLoKQe
KdVsdQAwjP6px7alD7ax6EeX6ER8bF0594eQLDjN03nCEMzAXEreD4m3YG+kodz3b0XdUH2k/obN
JmpW62DqGkoAz3mw4aBhNV5Y2a1lUI5Vb77Uf2IHHYo71nivE2cd2QYy1+FrDA6e7oYnHeS3DYWs
y4qvAv/9Yijshxztvk5FQCch1k5KaSTBQNbxkO26CDaK/him/WOpJF80CyATbZ5WTRXUmxJRa2R6
5JIz26FPXgZt8xiMajFdRzy7m+DHMESxTrPpPBINh8jEyZc5s7fK5hUPc3As6OzvO0w4hJ4mS0oZ
UvMY6RP/Cd3LiLhYvcSnx+pqPmrcBGUxsf+fygeN3AzGXvGHLvJj2xW7tMt+jMyEFq90dGnowTvq
aQHNAsSlRevbKqRQlSLUSDTi8uJxF1otOk3HftRlj/covus0fkUEpBAj00BnWkfVxky0LcaEndb5
a7+bHMh65k2jW+nW5Mxc+JQAeDGG9Wwab1PEnJtBsglShVRY6c8d9+J4MXzjvius75ByeSryp85I
VkTav1nzsLWxld5tjUnIq6tH+9h33RszRKTWTVdCm3y0lsgPtVsUZLdtJr+0IFwr2Evk4uXRS5RA
kTvNKJXaLWEnR+qvIjZfyyg9TXb1ipmGjDC+u4U27Uhao45sQIrmMFpSZpFTUZFy7xRoij0UHL25
McGNYvEcds0kb+vQ+fIiMz/YhtiJJhsXfbjBx0aQoSa9Zal7pzmzDMBPGZuRDrkCs9nKjBh8ZaiD
EoMgU2O6TAOldlea3aaTnXYQYfuUcShaer20hQnDaIrrZdYUT0xE1zyABBMxduHoHYcKZ3aWBjVR
TxHn83jOa8R6zI/5xoqFSd6fXjL+rvXPspDnroW4TMdO8P1Y3nOGoowoYx3YEXeE3rDXTSJijdLM
AIkKCWgjPIpLouZ7bnfg+Xw9TNZZF0Y7rwuPo0n6RWpUQEZTAsN6ZA3IbnIPmw006I2svXHVhPsu
55totYRPZyreJGCNDTUkMuMm2CFr89ZdXe1U0iurTiRPiIHE2EDPLT5dgjdgEFWcmuLUqaA/BGcY
htvkTWJGc9qp3IQVZAmz7XZ1O6BzTn5q2JODual4XSxtwlWfVEs5FRDXXBTEk/RYWpBAl4Lt68SK
wBNGCkcMDUz2UhQjIllWU3CipDhrIcOJ0kDtOxDqEnjendsjL6PG24FUU7AjbMNA9kbjNsfyKOrr
gNMgKACVMEZ7ruJxH4oa06LcFXZ69EMkBLI9KL6ApQ/7hJMwjOxdX4Vss5PPMBW7ZI85AoH1FKwr
DFMIoZ7LvGHsld9O5vTC0ZLxt2Arfwqzv8SyfJ6r7K2qgk+qMUpTLgZSK2fvJDyeTCg4vLp78m8x
K16FzgM0LQkTZNt9TattwV4znPjnzE5/ctyeeCx2tuNeXcO/Wrl7jXSJDs1i+VqcyI9DBS4NddzG
n85UwSOFoJ8j0SjzUzuOG5Vi4UafnSGYcdfozbAfL7w6ZnPTvyamtq3T+gkp766Djj5iOhZBd8H7
fW2SA2k0G9MbLz1budF/z+fu4JN+HBvuFf0N+8BTN67sFBlqNl3yXLxlM3PrdeT1T+6YrsWsPyUh
UihY4bcWCYh1kZ00K3xGD5oZcqV+mwrPHOL4s7G0ax12h1nER4xiZESWp5CtPnHoBzu5t3ayh7sy
xj8athaqSo5MJdlFGPYiLKpKvWdRALQJwtjBK/oLm44Dac5o2LOVb8tdW3vXHNDcxOYiUUYWOzo6
HCGVnr4FaDEkFW5cOVutiI+WoUOx40VI4yC0hpAgPLCWU53ssb/kY3YqivKUeqpdq45ULrem112m
tH8GwfIpkuBxCKvbeOJwS9qD7/Kae5ghA2IScrSO2IWaxV0XsnMAippD4F36atk+Temxa/gk0L/Y
uMSyRD/aIesdp/euRkg519G8SdEcsN9t9SD9CcebIU9PscOKYPRAtg9+z5uPfojNBeCVHkeNf4MP
L9LcE6J5Qj3vHLwWv3/g9/X4lZoQa/2lrTUK7nezRJrNTx6j4bmz5KqNXIpR32T9hn8B9AWE7ZPC
aGFbvgaS11M1Eh3n+MzTGJCKfsMqHEknrxp97i1A+526aGJQt0aIP0l4V0/PT8LYtZV/CLizCmml
C57KV8P0n1k5/V6sfVAwjUSkoqd3uAJXmTJk6s74PoAMq2LYYZwZxGBmfNLjfgYuNirKmAluDH1z
sAzopwc7B9lddnfdrwlUUcp6cGU62DKaGGJrOSFXwh1uJjK5YY9AOUM6foBHF4KWFpeCAceqs75q
RUbTQKTFdf9SAnhxQKfBx1vTiJ5bs30Fv49KtcE3AO3hPlLctYE2nVh1e1s74yUVyB14fFyIvqM8
TxFC+RwcLmJxqcckprFBYXzxDLIawrOivgFg9eDf21i60itaxlTx4cxRvsGBvwnS6X0ah2Mzo/4c
bM3nwmEUaq8bxZobFHVO5UEL020QLECkK5YTyly4el00HGDs9ysLpxvKXsSW/IaLnRDfMmAUzn9p
d7Z8kYOSNgLCmxtdrGt8rSgfdj5lAu4xZRwGnwcFYWcrnp5vgu6ZFGPPQZs5K+oet0ewmVpaIPZl
AKfqu6LzOc6ePFatnHsYUlGiK5Ifg3gky6hul1muP+gDB1wD+K/MqaDGIgQI4mhviTsj1jOoLYYQ
SIoFOjBuFEMwl9+gOSb1Le9lVG8bXPSQh1ZdNefAO2g/cjtE5mrU7k4Ie6PPfXpBqrCsNfebdMzy
QBYPIQQ0DJoJ5bCffhJjfhdCRZiCQQSaxbqPiZHiIzaKlDj01sGXzcesGIolKoZQo+iiBcAxAbx3
cjiuJgtyXgQk3FU0xgQsY0Nm5hLme7d2HZiNKIe7EwkJdzE4x5zGrGzgO8JRGJBjVtXachAyKQok
Hby56AFDTooQSYojy0mWjKmiR+K1csFx9h869mfFlyR5Hpb1LE4NHtW+hUFZZOpMBUvpBP1W/ZUT
lkfEcQqAULhktaFOAmmJPMRFSILCqZGkH4Jbus0AYCYVE8OUAz9Nj7A10jXB1dyJQDOVzcwHogme
spWKqanomrFx8hy+ZNwy1Hcz7UesWJxIUrgVFZ+Ty9tYaSA7Q8XudIB41orm6Siup6sIn92vFBLo
Z6E6JV1xQGOAoMjPTIZjPLqryvrmQsPV3W3i2bprgImq+WD9SxcFM5oo3mimyKPgVEBwcqAPUjsV
Do1ixWYy8rDPs8NGk+jvmn58DkIBCjMjg43wnUNoQPfIyvHdU2vpKmbKGXnfVtNxuo/Oyacva9O+
XkXFhFA1ytDMuMapgQ29pQCBmhFptOJE4DrNXUjo9dLufBwJxTOEJB0HWWuvwnY999wmrj+Eh9xF
NpXCCjXwbrk8akq3i3eTK6DTFPNy1LoSbLwyc6NRr4zOXdhB3Wx6trNrpndylUm3x3e+TxL9qUYD
VEecyTEqR3Z6uNH68kJmOFG+Ch9CjCIDvGUkgLkMNKWrNqnfyPx0V5OX3DODd7dKs3MQxjFFNhCY
LljgPvsIquY5nwaMkV3pLPKYvGOW+0iRG0pztIfCxwHDwxzCEjNWg78ZKn18p4Npafi9es1FRSPT
FnvhM1IfB+No/tIgpwqpp/dom0G3r5lRDo7/4TTdvhzwYqNstJmmIE5uAg6fMmXCZaXcaxhkkfy6
Ir9peUDTV32h4xMrp6HvYptsDrm5raW5Mg14n8WsNFMTCAYeMk0OmqoJbirC0NfAB/JTNd1ibvWW
jQjdtd4mAWTlGVG+nlu3bZOj6qnL76LNz0Wb9GCKxU2MqFdjxoNQdn4Fjin5zIglQUa39NXXZjYx
Ir8AAFV90WxzZqZJcGjeeAvYR9M5K0MwsSQ0uVhH1mbGnMYRO3hHOdr3MdzEGRCcCNrkNA+QpYFj
4oin9UDK4LjzqjbCdNmMIG6qdzBrCERRzEP0nZhx1vIYzaxm2xLnSTCT4aUPDz7wQUrZ6cma7Wld
a2dDC98mxzozbJlvgixMNj6aVzahfEaRlRmrWRApUMBWNongI4T9MzGBI5SafKSEsW60uX/Q65dI
BOz3PIehIyFydd0/WzmLYBcc/KqK6M+GjjY5NHgo6WAi9FjYa1cKBIvTcey07GjzsJcoIA6dgbqp
KfRwzWLJWMTxMytFIucaI9ymo8m6Y7CA+wk19dRDRrnTMR3DYd1m3k1NmiXzVcFAtYzsrWHyVXap
cRMMdI0k75zCCSNZkBUkWCCkxhNFRwqADLba+FbnxYPHK2eSmLkKj8fAGUJc+MKAe1oHu2LZNAw0
u7a96kZkHMNp3Jlgs3YwoB+jkprFJn8CaiedTIyLD6HRuiNYuzI1dNvVuMQofsFiObHs/phZBq1D
JCmLLM85TbodGF0mvTF3tMeD3RL1xcLYx6Ye2wByXYaKbsQlNTxGdSnXDj7e9Wik+SYqE4YeGXxr
ByrXlKDTr0wqgD54mNrMuknbd04m59ZgJQvIYYNneY8BNF96uVetc7JQ5pAslNIODrIjzCLIiYOT
pZKhUQeC1l8McfVads2TQKA7pcwlIL93yAbrewaGpH35COGkVm6bCF8VTNFdoSUfgZkFB8tsrIUV
zMpwjSekNrHo2F300Dny4GY6Hk2PaRq6sKh67Wg+D53oP+00/u5SopMRRaOWAtNBFDQk6ObqkXfD
hoF4Ui/Vv9PBvBRWQw8qzHHru849QeYf9AQduku0EdtUuOTXBITRtwUlK+sX3O14lekn+oPdJY9F
zOaiSItqRToJhtyayimaO26BNrjTEVCVEg+4U027yehwjpKit2tz74TRd9mRkMu8oR83Jqm563hE
QeQ44YioJdsysXS2oU2ghQma3hw4W2qDXUtFQ1aOdBKxlBVgxvytybLbjiIZfSvyadl/Vk0BlchA
sSOn8K7USBTK3jqXq0tmNLCU+qp1k1pzV8QNo2lvGyuXj5zp6WIBGZLU38i1l6nDCN0kwgu/qL0e
62itafO3Z2Dgymv9y8erLuFIz46o4HHhpmZ35WDhKBkC2lC7e3vApz2Rc9ejBUOCkhOQjqu4Lqnq
8WbWAOnU7rHstnU/A01qzZest2CqzJW+NqxP1EPazooeKICw3MXjU6y7XyWLAuzdBuTkPENJhbtY
mhegznelY5ikiCCjntpZmT696TjV17g6Wg3XYBdwV4Qpl5MdmcZhtJAEW8PHODcoKcBuJ0McrlqN
MUkuWIY6nPO9r8DlxPe1Xi8XtdGefRLWCRxwV3aMPWCIjmVu64QX5e8m/bdT0ntI07jjvf80Ycr+
jWMQQzxgYxOXdMgW0U99pDj2m00xWhph9DYiv2+QJpDCwcrkojIwlnbVPUdh8uaS99w73eUqQv9b
NbRR+5nAEByA4jgFL5d+U2uTz2GmzjKLSxWRfhlTNYxT9CMM/zK1Puj6aeWlLoci4uXR2hl6c1B9
syvNfakjL+OHDFV5GvzkKCtEb3366cekt0YMH5z0buivcgInVJviCpCMfa5W7nriQQ92ZqNHKuZX
nBXhnZ2JfW6A0sk1nl9u7BF5ui7d2OLBir8Id933ZJlPPTFFG2JSdoYcqVnKzF4YJpgtq0RO6813
RH34C63jHuK2fwv9ehekXLtoAJtiH5uounAv0f2xBEWSlfiTBTK8pbYzpvdOL1F+gTXohY7GGpfE
tvST79EohdocXMt5+hyNaaW33lWk2oNzAON4nEzvmhQDwKSkPGHqYQ1dnlovvSVfZB25jFa0Dej9
S5tqV9Ccp8qMjyHmrTFgaqz4tb62dhv/GgfBT9XlbyGJS4XdXXK/uQTacoqTW5fQElxsBRk/1i6T
6Lw5vfiCXv/rVou0+hkP02dB+ejTsI2MZyc3fmskf9n5yfe38G3xsXf2tUiYq5Kfd5WUi9ZrXjZ4
DfmBtls8mrK/TG6492AcSZefGVOQOPTwamjEdOgSQoD29WchrVVYx/tAIgUS/aXBCLZUN61rxNRv
+Uayp1J/X3BCQwCIPnnmLu0Sy18NuIk4Empw5xCaD+bQP0s/frO1aT215hYRDJ+juorUfzRC57Wl
vBhz9zx0+S1QVywPXGc1a6J8hokY/4RD+9xUXPgaIriuw3KhYzNwccSP86HhSRdl2clw6fv5Roy+
OAUzozTeR0TJO5liqzNmI8ubxUkafup9fPQZnvi5fbXM9jkNKeGm/JRyepC7xIpAXfkzIMhKPlQ9
44co/sEY8CObAwDdZVXwG/WEsaoV7LOWj1pBvgWDMpZaP7pFCoyofxBQHFtfe9Cj+4ZRk273z4Hv
Xknz/L2LCq29bVDCFoF3LUOWa0n3DUcpOdCo3VQYsQiX9w6m8mYBYAKCpZoUC+OWwMDVB8lydtJp
05Xs8TJMXqicl0K5voyqeq29ItmWGMJAXEA7H7XrjFWMy5jtGeaxGRNZPxZrHv87P3bPtnKZRcpv
5kzaTadD3tefbGVIIzqVxRIWNVuZ1RB1YITEv1bjY8sQ5CbK2NYpi1vZZm9zrKWrfqp+2qY8F8oO
ZytjXIhDzlFWOdpI5o3KPmfLCI4U3LSO95Iqi12O127Ac+cjI+cBif1T2fFsXpay5+nKqGcry16p
zHs9Lr6QpQmxGKDQMMOqjx2+2chA/tVQBkAwFU8zxhquKTJMlElQxcJaeLqIC3uBO8MaQxkKBc7C
AYdhjtOwSBnDe6lDvT/fzUnyJJUpsZtwcaIYotgkWoTN6bpSFkYB4cpSpsZe2RtHIgkM5nVIcQvU
ETHW+bIjNsB9LTOuJhR8OV7JOHpGEAXRT5ko4TkcXGL2mLuv9cLel7gtkZQdXdyXgbJhZsqQWeHM
TMycGUA2vtd4Nmu8m4nL8kDYrtgF0r0D4sBDLHnSkR+jyZse2Ro3rC3pULufDGcoIOhDGsK3xzEK
VDJdjs2jjZNUjmLYZnhLO0lYojH/pIzg2xHWzKBsqBF+1KZllKMDtV+q2U+DZ1XHu9pXzNg65yeH
Fqwpc6uHy3UySadr4FCEzq1QNlh37reJMsZ6AfllTrfqlGXWj53HKN9CtyqUodaEPpHgsK3tfY3f
1moY9Gnmq4kPt8CP2+HLddP8rnK0pZLHl/h281jsuAAYtrNaAN1KYHdhQ+Erb9MfTcfpQyt7bZUX
OMYUXCl3MPk8rXILD8icU+zD5mR9g2rwkR0GifPVYjIGBsFYF2jEalYO5BorMoG67xArLAzKWohT
OeiR/UQTDEGQQ7HGzoDpXUdYh+965EuE4QcDQ6L9OAlx6Q0mUyNP1UwWzjpiRfA0KNf0QKgRpm6N
S9Q5zcpZjTgCjcZggR0SlwbzdcJgxteN5/zXld2C/NCVUxtV7NHBui1kfBVYuWss3ZPydjuYvMvo
UfgBgR76NcYC7mEFn+BKIhaOTz5FxqJw5oGAHvQAsYeHvFRucneKpkOJwXxk1VglkIn9bINQC1Ev
SBoM6WE6GetWhM5yCFgjyFRXqfIJrULHtorem3quLT6kdp+hz4fXM80M3lQ0mvYuhyfomO4yeAgN
SfCSF+x7h3mlpxz0Ok56DPUlxvrGC94M5bRPleee2OlHX8EYI+XHD9CpAna+zJEr1m1KLwZCa4Ww
nDEJoDTl6u+Vv9+dIY3A5mC7KNHkXmxFArAVE2Ai62wduDsSlCCEp+TgKH6Azam/GnkLTDoeZsUY
KBRtYFDcgUkRCMhr24SKSUABBZ1AVsg82RNX4ZJko2EJYhaD+DTCoK3tbk9izb3uF+PGVuSDFATC
yARoM3QM+6eeDEQ9Ck9kAYY3iHg2isjiC/eZjGxICFEAtUdrdqakWyQ/6KmOhkunSAzom5bxPhOA
4BpbHCueSA7gBthuJDF32msL0kEqtEO5syHWA9skayR9j2jDbUWCiHyLFFquHibU6Yom8xbHMVKo
dA0h4RWHJPY9tV4lp0LLtJ8Y4EQ3Wt+ymtN9Y02PDkgKDkqFx/IUqcJWzIoZeAURcKBLFM8Ckx1w
C9Oo7tyhe0k8JrCYyhDSKxKGQ5MCGIM1L/Y/hEcR4r5UZK+tYmiEXfegyqOMEa9l3LSgNkwLaDRu
S4hXx0mxOEiIQ6YCngPQ8CIE1xErbkdHm4aHN7s3FNMDUOWlZKnTDQAqjNRLDxrH7gwIpFFAEEUG
gfXANBBYyJw8NSamMuQk5wKYiItS/mbG5GwozkjOvpjYJ8xTbcKmW9FIBv4l8hnxNgIqMQmG3zoR
z4UBFxpAEpLRwJpoA08vxTmZxvxmVuSTDj1YUHMRKiYKnpqAOzx4Y9BxZypuSgRAZVYkFc2LgBcq
usoAzHvJMbTMCverSPCHVO64Yq9wdRWbxVCUFtA3PdMbpG8hEgOglbdu6kbbsUk17uje3hCHRDRL
jj9bzgyh6yDaahAiCzj5uqyNXTlM7zbf0qR7uEmT/lWzYDH9Ck3/fxUgey5GNB3J8P87mOMh+ozS
fxYg//ef+r8SZPsf0tY9HjyGMIUt1c/7LwmyYfwDZbKELGRbuslg7X/IfZb7D9cwBc8wznkmnA5/
qCm6Nvzf/8uyUS7zo1zLsU0hDEh8f5D6/pbch8z5n4S/oPx0cHSWMJEcWK6iB/5V+FsGNiaiOuKB
2gElSa3gtZjOvTUAs4izdzqnZBO18F/Qia7NUdQb6AJ0fCq4A5X6MptIbK/m6CLHr7xxxvVfPsx/
o0w2IBT++fJ4VZ5OuomJDsv6Q5dsaUDQNby0i96GFxOa3KS0HFmVPGJxPZUlK8qmox3XsU4v54xq
ityoUxCTKheh5QHLFyzI5XtvrAJPoVPoxNuzefwPr1K9ir+qp5GKuw5DDo+oOd2wdfUu/qKeHnC3
4TpFmhfUEd7tWdh3pGygIB1PielCt7GQGuX2zpnKj5SJNR5EnCATZsYKwzyyHiCqZjity142279/
bSrx/I/XxjcspeWYvEhIDwrc+JfXxgoQiXGFx0rtmevRu1LCxbBg6PuVurTXmAsEj7OwzhHSjdKK
j7/AA4TXZ6U36EYkWk4v9wmQqEULsBTsA12SPJouI2X3BL/Bikn9wEjc2/rZtbDxFnhiCrHV3uag
ftP50XmelBtNIqA003g3FuOeMbcHwbSFQEBlFQVUz7XFrzLFsBls/y6vog9jKi4MHWrmNu5naIU3
f//RWOTl/PHR2J40+GBAYCoB/B+pNLrDk1D4zJWEzpPawo2GHDX3eG7nz6MPUXsM6E1qZmEbv7Mv
pe2FR5Kxwn2Y62I5Eao49yVIKXaHdcSsNmT4Ng5FdSO6mjNuchZEXEV7k5pyj4co2Gq5toe8s5AT
mrDOqx5GE058jH0fgZL5H1T94l+vSul4DNJ59LgI/PU/bu2+cmzH99J64ZWDfWPV1hsO85mgL2Od
BDnKFrtm4ehHySadCvM4RxWhE2Nx3/vDw9hGTDG6gIMTP1DSqyOyElej64mWiBHjIsWpPVTJA5Lv
SowIWzzNJ2iTkAAsV7CNuRW2NMKU9lVNGkpEj5PM720u9z5bCTjEXXSrNZTjbr7pMrQ+ls1ud5aV
u4qNEnSkI6/5WbPTfR605QZnV8Y2rtv8/TXwbx4wnu4w1HOEzmPVlH9YMOTk2WNl4OQxaUGwxX3Y
LM8VkkJd/KMDGYOkWF77qIAUNf+TtNqKvtxgkp+UiulFXLqzDebmxWGbB636+vev8Dcb6Z8fLr8n
h6HzQl3jX0wi8LFcaY31TPiR+1zW+YUIgncQk29MhAp7S2cCu63IFn3GizeKkoxcRvSgKD48X26l
Z53LhCBFh74Ha8l60sllZVtGW4TuJElRHHLDuVfmwbd20pxRDB5iJAK/z4tZUU1cTR5LF6jIf3hj
f7hfTK5LXddt3TZokG1THYx/fTJVYe+NTgstwyzltsnqF4CJJQS6O9rK1ex+9aX22mn6OZ6wFrY4
JxTnJQ+wOAbw1t2hfJlcXp6A3MJCGk58whgkn4lxd0u+t2LazBOLjDYyzqEPtYTqCKC9CkMSxnqe
+aNjxEzgCyPJHvGF+x/e37+7tASab0fqugex1/zj/eHgjvuWPJqFo3vEPEUrvXKvSakdrRpE7IjB
PLGjD00NDsLApvZ9+73A2ggZEQ3PT2XRS8o4/El0h2lc/PP3n//vpf3HhUU9Yhg4j8Dlspf54/O3
G2cyeh56foXq03OO1ty+JFnNhN2/ScPmZZT+mijnHzX0DWNe5h3vM1pqfn7b7Cwj/1ZomqlPfvS6
enGB9+SWcf7F9JB1CA6IKbx8FZp4IJ8V9gRtSZl+ZKwknUw8oaZgJa9dzBm3/9wyVdNq66iBPjRz
cWDz+WH4NLpx3peLWhI/7IY/A1FUdWoi1NUsdFF8gwZ3bRJhjprK+sTqhrWsOtZ+L9fGIXwuHc6d
Bk0oFlzSvctKWhpnj3ndJJOPcjTOXSnP4BqXUzVvQPWfMts+Jrx5U/Db/8Mn/q8HjiekFFwLHMkm
2Tf//ImPbDlMMq/nBQk45AC64ix95zqkXIWhZAgZBiBLTsy5zr+HsxHyVrKC+7aLkxvvrQ6GZ2Me
llYmjn6hnVNL3zeD0lla7IblkdTvnyrCx6nFD5IkKURd+DKjCTlmlDGjKR6d7ovb/rZ2CSOJy29f
N89tkN1mc/HSmHx4auppixANh7ak9aLQozMc6V6VMLBkNYTRYVnO3U0gtfcu9a663R6aiIV8zr2H
2e5subgoYmVVVk+M3+dHCTXHnfzPv/8wuUD/POBMnRLZ8HRuLsMWwlK17V9Km7mxS2HGKAzbGXFK
y5TFCVpmNU/sFdxVaUp7bbKB6z3wtCk5smyHq42ceG/gMUgG6zCzUY3B6EEpIMuNZVYAgonZFiY4
NirGe9DUOgpQQ1+VuX+QiNtRhhIywDyQjiqySJAPMhJtgnhNcDIJiRp+fuxqlLJXwLXkPpgEgLJE
plCd1snEyDRti3aJgS6Fx3gIcaUtBiO8ZKlr31S9YFVHwdrQmru1edBLjTVLYojF4EK5icf+1kG1
RiZbE22RQX12fCy0vtoq9oDCaSXKP6eFvyO9c+T7741DGF6sYpeYeKyyEsQTYUgnOA/dmuEDUp9+
XNaZ8QTpEJgCAqr5VlajuyrCvgCK3a31yhthx5L/lWO+XsXWUaZgH3qX/By3HYjB7APmcI13R0nk
7ab+Dn1otksHz9jkfX8j8XIh0MOv7GeEnJfGrVkUcLD1+ckGMWP0qKk7BiFbaiAa1y+ra4lr0+lH
yIy4tg26tunYVWGx7DuQyVUFa78ctR315HbILWeZGn6CfOi5UM0H6rmLzvVLFhR3e1J17qqN5ycA
YjtX0cpK01kFVoJgF/5WHDWwQSP+G2HP9l7T06ckAxQ8OqhvvXu9bwEBEoxLDHuzK6gGLY2PgVQE
d/Xrp8jJlB+zEm4fyUvLdu7XIS3TUnTOkR1mt0QxxYiiiLa/15+u3GiB4y6sF6lN3brIHHtXla1O
DHbMLjvGREY24uzt84zqB9AASosebyNJNONMOTnFb3MEt6IkwK5lx7MOg6+ogZUYaOFGw7jO3b6K
EwLkaczsm5x1V9R3hIkxi+cLN2+z1NoPPJYWceM+eR4UgyLqz0JLXuKRKIEWVfECKxReC3tMl0eq
VNHdoKUtbjREKVxG4dYx/IzNJo55B4+kmekYw/NsN/bHuCzD/0PeefVGbq1d+q8Mzj0Nhr25SWC+
uahcpapSbIW+IdTqFnPazPz181D2N2N7gudcD3Bg2KfVUonxDWs96wT6iU2s/Wz0PKRKokc3WMwt
xho8gOyAnz6k1W2rXf5NMu91Yx9CWiL2rJXvphz9Tqlj0jjmBCwnvIiee/PramTV/ssnamgiL0U3
kF7USH8n2Hd6ToOV3vfAgSJDicIp3idDd9Katgr3Rbg1FWqd5W4ZRcF2OzKhkHEnljNvpAqZi9/z
jp3VjEkkRbXEcJtgZmIRcgnMeUGTh+G0HStoaUVjXXzvSFgTZC0Lu1RtqOfWxK5vGhHQatLG4eXq
fmum/VHYpoNeiGcxtT+emdRYo3oVxz4zXgJIbRj1Bp5Y2SRvqmaTxOYumlo4J1rfdn1zGOkT6oQd
CD1ltocTVLMy2/ViKLcFckkRpz+swSc3VqXvhgRaiYMAC2yE8icVx5FcYxqbT6cjpK9g37F2LZRI
CbO41dfvCwp+ND0mjayug8p7SyKbPL0OHIztYC4Jcax2Ih62WRmwAK4/U+3D2UF3wfg0u9FezoAy
x4aKlo0bwg1Jm8jxUcbvERDJay17yLSNv1+47wC18NnD1JUj+vWCdV5R8cGNhC4xRT/rNoQB1YSy
8Sia94okR1g/gX8O0Lrp+9YQ0TlxUdiLAjpEE7O58Osy2/Vh1zMEs5jqwlndz13jkY7H7G40S57C
3KK5D+G6CbP7dvAxAns3Xx/26+QGKArXCqytLJIN1lv4tnXNacS1umszD8JDI+a1X5o/VdV5R6Ni
C0OeW4e6aqxY5mu4bPveTMJNWkP9KBGJHntogBE1XOBwVwfTHVL51x4lx62Dv0cgqQdKBVwlomJn
LsB23srRCs4EEeh0itZAcbBoiORuAFNgEWQjUSxkzr3T9/qG9wMLvd7EwCG9c5XPEIzJwSls68Zs
TaiMQN0NM6z2o/ltclnou428yXR+9UziHzVvDWTHyN/t+CVrdLUrE+iyiyG56boTfAQfimNziNP8
xWkbJAZua69b1AWJkg+iplDxBd2ibZf1ZSjZV+bmIcPRcRMLJu2grOEWqOaEENFEg5G/8koEOlyA
hRdgQugyObYTNzszUZ/xf2Z+yyvI5HlGLJk9QHgnqIAnDwGPoEmw1rkSLQeBahbMqR0kime4MORz
ORcXUeRRzmri6eAfdQTHxCHCeNtk80z7CQGtVHQOZtCCoA9wIgbNm+wVUeVYhfZRUmwHXL/btgGu
mPb0lIZgN+UNKfYdAfm4okRyWIJXw6jPrph3ZaEwo6jgBae0g1Y2vK1zS20q0cjN0Fu4qBxI9XnI
Ye+CZL8A3vVy7JFIbQmwH0/xGH9ig7zkcA2fI8t7MQTsqjw1ijtbVcS9jAlCIje6YtOlWPoMHSf4
XC/vzFi5dzkxX6dQPsB9hiNGH7ipEUYlwqzuCNrZdq4nTxUbXzo1ni9NNDzYuR+RQlEPXBicG8ew
xcYycGR2A2PgcdQoWGxtv3SefhtVPK8ac/rVFyCpuLpZuQHfohCaz1hioYPHDZgpzL2wpvBeEX/6
OgRGtwtLeGssW8btGMFVxRmbG7rdwfoXPIqbX9rL6CHIS/TXQUnen4PrB7jVizeUTwDj2xvAKPgm
pUvmdIjdvioYFMxk9sksvkQeg6LZRIEe5RY34egQ8Iaz6vdT63CNWqFtHSlCCNpL9jTiSAkEZwH7
MqnjqXiMIyZ9JguFGo7CqTSOU6OGDYtEc4P+4l7GU3mPuHYn0Kite4vXZNPAAEQg8KApkDbW3JB1
Z3XvfGt5JLzxQB5lcDWXdELa8xaWV404ApX112c1QKZVhvOGwCtaIWijnAyyO6073M+xe3ULFax9
75C8EPiRIUQ0PjOyggriD6C5xztL48MYQ0Dzk/HA21nhLiTUzR0YXlJQhXvRzq8wWbjmCSQ9kU74
nnfTpTc9zU6tOTTkh2yh9XxTHpWIazEK/SqUxJh9Bh2TAeAurwEyhM5A2GRpriTwvuNWSRy8HNh4
bxuSQ1ncFgNWEtVwWq0g3CdqSmAa8/JjheTvO5YZbFmwxhN1VSXVHn4mWaCOTs6gtJ+gvFV4A+Av
fL20B4fIBMJAVmHHS92gFluT8Lu8I/l4FlfTOijeCyrRdVBxwKQGiJq40Z5XHpQoFBxGwCUz6OYc
MTU4kCKHSaOqb12fMVGWGOM2tqg/2WqTIRgmVPhkp2wxb45oepftX8szqVw8C4swLvVqgpoojtBx
xjdhdXET6qMmRrxNpPJ9g6luG2juj7Cdvpd28zOsLEmKJZJx+MTge2aiKlNBfW1mOEjYZG4aJip7
a5guXle8Snsk84EyIkkwJjuT+AiaE7r3BBe7zzY94KlFB9quiqnfWwnVLy1zifUVY3hkncOSwngy
eA6mwbtHTB/5Fx6/zXLsdT3qA4S/dt0u5nNjdo+V60FTIBxmK8YEiUbJJBf4pbtJQW3zctWbYe4J
eKi7wwiE94hzAWaYl/LpYKmy9Xn6ekcN/tlt5S42xicyJaIrZwNSXBvc9jdRK+RBMmhaxWWDP0N6
e6/1GOFOGR3SjHRBTjdhuppCnyJ1qaawBhAUEifbPk/DdVo2EHoKTkaSZEcprGErQR2veGWA9E7j
qxk/1xaXbeU2IQT+Gf3WfLQ9iVS5G57cgPu3DxITHU+wVGkbmzX0NiktgA+6ASHpCq5fMSgM68Nn
9Wz1TXxL9iD8LjOIN1HHjTDE4cNso3b5GkM26cRlGDpXYWeUJXG6GaAP7gydLQii/Hs2B+8YLt0j
GNvrVwlcwiwkJQ0tydd5SOwTtVCz1+SorGYj/RYZ9EeD0zKVANfRuDk66jE6073wOvKNjmc8HxL1
6H3Zk3RdTYw2PWzMEamPGzfh95nrcqt7+2LI/jrjsHbjkhrblgT8MjFdscmgsieQkfwBUgfBsWXb
XrrciUnGGD6b0n0UvWKIQ0eMiRmpQbFTvb1J6gJvCRbfNWslOJTmc8Bo6yDal4QN4yFmHkRM6BMl
wgO2J1SEvPHXebZAvshP8Xz3rlpaP+kWb4xXYkIWQ3FTGk8xzkpWRMnw0zEOypXVji0ncLbUyfdO
XqWHr3+MaNsxn+iZ5yMjgLzAnEOKIR8fGC8xBBbtK6tQtqgNmuRCLbPohIZ5TvcT5VCROHzkCjU8
y9vA+Mbh3CGOfqi0SB47W303I/008Tufm7CnHeftYXUax5kuGezNk7PvfBMjrvaRUybB7WiMA+FR
ownCE3YoxWF3QZ3c3KReczFpTw+5h+3U0uEDl+EbuNPk1VXmgJZ1JkyxQWNsBLM6kfzsXPrYpdUz
22ta0K5iaecm8ela21aYZ4knYx8GxWM0+85NV/ao4Jpm9fXDah8nm8RxfEgLzZlN4uqq9VJjRflj
QsThUcx4KiVLiqMH2OWm8zU/qFLIhMPidaT3tavg1jKKHq8gPsZpKvyrHZPX6QscXcw4b0FfXqxQ
ZHvdKZ8xdrkjdFTdjYoymydRw8aMyqHpoYqndoD72H1yTb0fE6e7OD0O2baY6n1QavS0XlruqrCw
L1mL+upreeEQdDsnoO2thkiYRC2YY4yufmfcI24pVhz1/qQEjbeZzc9NjG5uznuYmSwFbcN6VH17
6yhm1FCG5id+JhMr4wDMmgqQAIOtYaj4EAWjiQYGjKlpBnsrbl/CIdWHr9T5OideVfX5jdcU6dHQ
xqeDpWedGYIR3+TmlEeKVAccrxuD8/Fgp+YFbFl6IB3krWM9rvVxQGlwQBuFFcHAIDW0cXi00vLY
egPO+LLOnueYlNa0Uk8dbNl9F1HquPWxEMNDST42cuMB1bADuAWg+2sljMUH7bVEdISffjVdLCus
DlO+kDcQWByNAklcRu7Ouk4R8KPTfRepO7A3iMpjo+ZgpWDTnrIZf5v/XGB2IyPMKdaz4fHV8oo5
SD3w3WAIaHIrGmyjn4ng4Amjfi8rkkLHiJ4zbxQyFDguW9GaEU+Z3lvr4U05DkOAsE43BR6eMJEb
FZT+noZ8BlaY70QzRTvyFsjxyHbZd6ugHja52BlphMS0Qrulxmc3mTFJM93Q349+9EHRCnXQjQ4R
sgb6nG4GxN/Wa9+P+SrxPQ0nlNSZeAMpQXmRRhhUWzjOvOl1DvRGcDmSvy54hlOIZKRkiME2r4uE
r8RUepr98QXs3OKEioGM1/apLma8mVSINALHVCH4b5OBSIm8lvs+oHNR08nXQExQud6ExGzNygxB
ZCBJE1Am49l/sfOA9vIp41nI3pUG343FKciXUqR+nWddkKNUMu4TzzIevqEHTIX29zBEYbOQlLAb
WyrZsYNOh48h2RlykYx6zXjqa/anxUGVXIShD1HGBJu8LhuCm30M0STT4p8dGdAVs0I/FfC69G3e
jcXUnJWjEMw4H0JzaDPgUohGNU6l/slgTcEjkcLpa0BlJArcxSAh8OX/tKGw/74bpnpy4H0J0xFK
eAwl/jpAxTriFbTcNbctp9nDy0ZCgc0EdW1OJmWGiW8TAuh9YY/+rlHGSxf1ZPVJfZc2ZXTWejq2
i72g9aKQmxGgdMAueKkjqO0n+6MgAmQdGNgteQ8T2zSDSsjz+IFKjABSC1N0qYLNP8yF/65osE2X
fYtipbGMNcTf10rWOIJuGGhBqhoFv9NjUCHcCjcI22XHG3aMuLZtS/NDyppFSDBcVpuwda++zCW0
CgKRN6Ztnk0f2Fev3fL3JcC/pYH5/zED0/JcyQbs/yylOceMmP4qpfnj7/whpDF/MxXrT7Inl+0J
3+t3GY36TXjS91E3CMtHg8FF/p/5l+I3V+HzBLrleTaCGv7OHyoa4fymWMzZy/7x9z/9t1Q08ktG
8edlGvY+afO+tdEMea7p/W3ZZ+S8tdIgRQzTZp9O5dz3kU92Uv3KnONgx/ne8JBc2+o2z8Q+XOjS
Th0gh7fOLsPmfFwm/xOv0tTlBR8zzV3myLBKuIKXZSZzqWPbiZ0pm7tYoRtsQ1SSy9bMdDw0L4Id
Wf5uE9RgDeg0O5V+tl54wEOylblzb7iUeX1JbkVQuzuCFX7ERvxjJNxvZdfht9TBFOTFj7NwU7CX
/DwxB3DXxa4a1bst2Z32FFbCK2/iZyyPzWYRk+DFvrQNUhf8TmFkPBV45b/8Q30sn1xGhhbklnXl
hxOk+mI1k/BItBQ8gSXIIWS62Sh8oNK6ITX5NhX8UlUOAcJ0mUSo/lIY0acnjKfaEPdTC5Gos/ZF
3ezt1vrOjDSdiISo+JEU7NfSdQ8onJhoIp22Wo5AmqXP3Uz8Ix08JhvphbjIViOC5VW1hFIwAA7N
ql5lLv/Bgqdf07vsamPYqpnnNC4bMGs3qH4xOzPgARS+ihK+eUruRLgko7siexossPaG2M+SU4n7
GwvcckpmDhp+070ojOfKHg5RRGDFEP2MNTIKkDG/p1c4Q/7D6uSxW+xEX5N87bSP80LzMFhliYDP
5Efta5YET8sRG91267sNssOOkhBu+3VqbDagyfRqp3G2dRNGMRHxbCxKzm3N9s0zRoAwgbHuTECz
jZmQeQHgD8jqLZa/B3JCnhhIx2uza0FijPTryy9GlsJhNIunZSPMFHHeaXx5niRPDxTBu++QV1or
fpThsFvriq7dui347MzhQNrlT3TNcKKtEK8UI2SZ9mD3sQUkHV5Rh5lsWvEzQrea9sEEFqnUw9Ww
rTW5ZP16+eQJbSGVTfRZsIh1VAthxafiY/vMIhR6EbqZtVFJ2C8+AyZIuPVCYllG4l8hIZ6qP6Vl
cZZN75golBBNIa/Rskmq/GfHX0jCONzG0d5OkAIJ8ageZ3LMqLiSEHnxgDmjqjEPc/QR1TNWdtRt
5iI7R+M01B997D/J8s22qyUaHPDEEqTI5AFxyPgLLtwOlC8zoLp9dVP/jhsO/TSDMsCwyx3XdmjC
M+bzY1SA8W7e8FIdIyM4zjZX0NflTyFDYtZEnu0EC4+hzaLZCnz2ISVrjmLkKH9ds8szpkybS5PP
l8hCqe6We1y6PsuR4lNH8uim6ppM7JJSsLdYwOW9m+/dJmJMWsp7o+OIzo144O49atN/MkBarCJ4
O3nOb8P1Dtjtmur8+HUKMYdR+/I9li91ShyRNjCq0rAOfkbwPGjB11xlbH19Fs3eQLRXkJ8VmoXa
7JZBa8jEvQH3U8VXMbbNpvc4C4tejEiGBHEAd6yJ/XeY1ZHn6A8/n1/JzdkuvkRf++kms7rvU+Pe
Nq5xxRVESqw/nZiGjm9OvA+zNtyoQnqbWN0Dj/NZ8roL+AmrcnQZUhsLIox+hgI3urTu9TfCBl6s
qIMViBDAD5rXuqK0YVme+2gvdMwx7mP2bGaxXCuK9pdzlyqRbr9ONWZlKtjqW9Q/zT09kjsi8vCj
G4UEImG5sLObu8oFyFWo3IfuiRcAzqCtmDgJoL9MTjC6jkz4epqIbSb4Qj9A+k/TIjAj4ghPP4ca
M3i/KAMkmUkAPH5oKe6jaNEcLcMmyIpwM0jySD6rks+L/3ZV9/lpMCDgJO7TNCN6KGRPumdu32sP
rogbG+eQtzSRow6LE3sRFxCPtDxDOw+CIovU5d8XUUrBM0ewyV+ODTZJPim7/mSAcOIvd+pTZOaf
DEtIv+CYoHgb8Xf1Z9bxK1nRL1NAr8vFMh4mKARQ1iDCR9El+IcHcLIxWObYKWgJZv0fVIvrkMaA
AQ3GgYnGeDnrXgyJQzjZQpNlMlXxf4eO95nY5nZwBmhM+SOARxivIyJwwysuI1OETeelbxNH2BgN
HBzVa1hxlS/6JbP1nsho6dftIO6Baq2KtlSrDCJN6QLMKkIe770xQYBjpcFIemONko8N94jtzrYq
kjutIpTs2J2/roUlBUnPXLoowWhsfIZR6NXocXcto9mVoVgrjxJwVhnfEofCeyPhsWY51SFJg++Z
O+P0T1ExjWV721sKhilbrk2Iw0PbyXFa8q+WO6111caCacUG/LO1OYd5ZryP/BrkB19jHzlaPQFM
bJEvRoDTVk4DxGtKObNBHP7wOC8uir8OtvfXGfj6E5X07JvJcuZzstM6JQRGuBNnrJooKQwsDvC+
USngi/OelpsxTuz7r8u1mNyn1H4vhHZJr0TnMbhXELgsPaw3FnTHGGgnLvmPKaBR/jqdyk5+fP3k
sUqforA4BLG9j83gCM77KlqujJFJYiuNbZGGH+pRBda6qclU6PU2iLH+M3OOclRQFBKJUXHqgy3R
DOe+s8/Quw+ZJ+4q8yINeZydGpcSl5w0z7oCQtkWzwapCdMYLNKQRyMuf+XNtXEtvHB6u1z5zShQ
scpTKPyXvhS/8PzfpoRmYWIlprZngpU1HOsEsasVqeNIiwfikl7mZ2MzN563vZkfBp94L9r2IgLf
o+zLwDBM53q7bIZ7yWSCiLygwGfpmzsfecEcLL5hYsCwn0Ug8PDEOzg2XFhNI+8T3D+1lRxi0qOn
2dzZHSY1o9uPvCLBwWzrhpyTBSthBNtocUSXJ3gHGxnau8GqHoRtrwesQkUgVm5bbMqpXRmUjuPo
bBybm2lq935uf/35ZH7nf4EOd8XI5pK7xmQS3qTk8jQQ2b0jCrutywNKZ+9ywswROWTvYVlAiZdP
2UYa1omvhJCxpp3Cn+iQ5Qp5H/hK8BYhDVDkR7gGQbqEfJV5vUWFth49AUDw+0AcR9MSSld2W3X1
LrPn7kplkHLJlw4wMfAF9rJF6GDvBHncsmr27rAV2KjhSR+MIL9nUvaUTM0ebB/TO73VVnroNZrd
0j7LBNSiT+ivMT0GRfeQVthxRmC+XFpTrY582zVQwVPdmzdBY2yXw8fmGWDBvnemxzB5dIb4re52
Pmmrtg4O9dzs8f6elkCRLOekm4CeJLCTTtzIivzD2L5ZxGUZQlhUPBsnCA4WY6ly4oKYnYvV22di
rzExS4IAf/r2TVAA5sU6JCPYd+auN+wPXBgsdW384+au9R0CnMJdaRNWEfBSFPI6dTWgQveCtHpT
dCnktYcYsgIb9GNiGoeuNW4nS++l1+zR6277eB/V8hIm4T6bV8uhmTC754O4Rq5BrIk4yTC9h0V0
IydScInk4mj1ij4jtC9upo7OnNznXvWjUfd26DO5hLIMXfNSyoUEhAI2XmAZA1xw6PYPicXTkPOJ
JVM/T171rhGyUIv7JpVnOjHY1Sl5OURK2vIhD9KXIdOsDkL/UgYuAhGSWMjnWNtlh+e0f0xnjCkw
dVICN7PnVrIRNLnNNx6DOPKGhtt0mD/R45P8tNJF5GwGT0PmmJiFZ+gTpjZMuQW5xEKSWfKUUI7B
wmrDy5jKutsGOa67lkGrF6Luzeaziice2N0SVgiCIUE0MdQ8IDXuCHTtr5PglvjwfIN6w4v21BYE
stHUYHrCSdeTn1FSWDFPuRWW9TyEZOYMMqERS6dyDUxrP2V+zrTKPAYo/gpdwiazUqYn1TUZ3duY
ZE2KlxpSnGo2Iu0/3XQbGBS/JABuJYktBpoXJkJBzmS7Y9FK/Rq788Ya8iugzhde6UuAKqIoi7dy
zHLPl5+VOaB56WBGpT7KJK9uDm01si/u+icX7ucqJtJm4/QMaLsB6RuZLaukt29xXNJ/DuFdYlEt
sLpNXdflFiYPClYtg73Z6e94Eh5BkG7cHhucHIqE4AX3NezjcxWl3cmYWfO503BNs9JHelvjM2zL
O4lbq+/enLIZd6zjwB2FcNaZ1JW94u3mZw+RQd3gvNBTyLXow5dpZnk/gIonxI8dz7xHvNg8Viau
1VkW9LIRPbfSp8maKV2N+jgJfcDkvEbFisiexQeESuBv4yYvi5uSBTyudpQ1pFXztitPdlbeCdc5
odKjfxEa9pm0X1Tl3ejCqo5u4V1QcdFD1ZL4XLx7rmARYNtXUZFDatsU9E5FunORN+zxCG/eqNcW
A9faqNVP/IPmpimNZ8AYeCzdNwj2V3dqPYoxpE4mxR74wmuZBYxPI9ozLyd7opLH0XKA29v7ouq6
TSyZUpOJTDNPe8jNGeHw8oFGpjFUfLessa5Kctwk1N1JoootZ+JXAhQ6bP7WfR8dGZQjlogIuyGn
+KesgJ7YnA5YyRWBhdwXiER/FJN/bJ15pJ+J1WZyLFpvyRQwtj8hfabroCcsCJjL29rya/aAiy8y
7fxkg+F+bfXYbmHJDwVhbV4c81bhZVckPnycoEDU64UYQOP5SsD4Ryjb8VvZNd9GvL9wFJ7LYWrW
yr3vOhwBba7FqrfKt4QBsMVgeJUqv9qK4LtYyPr5FGAKNu0fImOp4YR4TI0WMZvrpuvSnsBtUpwd
UssPLsQfXb3Mj7gDx1e86K8EAnwVPf3Ge7STSa59GYy8EnDEJJOht56oEHZlyXd7iV8vECM7kkD2
imR2EDFEtCs8qK2pfxq4RKMlxl21vFqWYPd6iXiHRv+xIPiV+dR3qj0n2YluAhwwLH0ndBYpwANh
YnDILP9nSYq8CMoPFxgQG8IFO82+ZQmc10v0fE8GfWoRbD6TSs+qaWk+8LLyc+7i7EgMGZthTE9p
SerYL2+Jt68F17SoLjm8XlkyrpGPXap2A4qIMxnhZy5jAT3Pdc6NMtU+7j2G4XW2LMy2owAJ50x4
/P2eJaeR2N1GJ7jtmVs9jfic69hx8WXfiuCWErVfSz3/KDqNkl47/SqfI7IJFlMkkIS3HnnYqisB
4A2JdzBBO4QDkdRO/rNTvDxRgRwSYuTUhNlyHQRRuzbb/rUEaY9Puts6eNYZIbCFuk80gxcvk1sm
z3eTn9+nDirJ0u1v65QuKNZpvSMdfqerpL2hZAe0ZNcfrZpn9APtbSCx3/DLrnxbtBtt/8DZRpvW
EF9hQWPssopwKs94y1NuT4z5Mf6B7jlrSZTzY2wrZnLf+TAz7Jr9EQmJQMqAuQDvJAtTfPdLvDyU
U0gvF+0P0BGae+ZZtI64ztMw3vYlpVszP9P1oDwNwXBLTu9olTGKlK5c61p+kHl5Z8nwc874bgDl
33IC31we06HZE//UHmZCInMFvzgvXusWLn5JbqH9iPaM6RkkmNlKn4zefoCxwB2nuf9QXA+44VxF
uOpPOkpATayYDQTDdoHpPU2hhkG9O1Qdu6p6wNOHUzrH08p5ZDPIAhBjOiGFLrFzlGkoN8h038DG
ihgz2m+elVdbULrXjJrmZhDNCxKbb41onoOBZRMdcLIxAIAoh4awFpVxHLpmAA+Hez5GFuJ1wzfP
DOlzOjJGkyjeDFk17JoC0h+59puqp7uaU/Ut7fp7Zip3nje+A7lgGx9DsnMom356DlEUU1JTMYzu
XTd6u06EFwFUFC0tqWphkdZnchhBF6faI8cQ3GeLqVb4e1jIvLYEEIku0jv8zeXG0BGrdXlNnGLX
mHizy5yK2ZLpp2FVJXMpxaZyNOczNPkTgmLAmD4tGBUVd75Zoq6rFkYF/VKSPOEg2CDxoxwmTYp/
cVedz06qdOd9YUXfIziXKh3DC5ZGTAAUTGGmPtJJxTuW+3o9TY/TYH6rkdjywCRnb+I9OaEo3mqR
3ViyOueORzpk6gD4Ai7ht++pIc5ahMSr5frIg5up5xK6UQsq+NLiN6kiD+DUEO9Cif1iUbIhoOFX
CNxV4NGLhpow3jlx6H2HC+aAVge/6qm89Wp1LyzM8xbD25NvgF1GFBtW4iGcGHzwCnymrkOQDijK
lsnDgOYzzpyNwbdakBHsnjxyrnMD8kS3bXvvFspRMPKsSATUD+1hNWo0IrzcOmSgZOqLHu51lgLJ
FJB2atTIqcd9BBW09hj8kWd415ri1xcXXLndq0wpnKgfNi6i1iA3P2ABRdvZN4eNMpEHVACmYFCw
CWzdx55sPL+Pf3Zm/pZ2jBzihkRIMZlP9JsPNQ3UroW05eJezC3jyH2G7bpsF4A9Mgeu2HE7B8w7
i364H9FzrdGLvdjpWDPM4B+R3V9JS6/y8AEN7YS6T2zzllM15OJhiGnJ8sLx7ya75TJvfQDgTPZC
is6TiJ0Pty2NTTy0j2xbqxU4iovjwQhSYXZn14JtqT+o3ejREDdGziU5s0AvSuSjIw60qLxxnPEu
XBAoTmAQJmfWT45jh1fDd8n6KDOImoLheo4nDB8EZI/AIo2FdIiy45WIRmHhQTXbdNFtFp64qQZu
NwVmYA5apCZk8cXEKA4D0PzkOS6qfiMlcIrc+VFaH5W35knagVbbTADXthZzU62QZpOSm6G1JMmK
dWC3qiU7WJoGuah5zQHFXh/Y4izC+Nl3kZ2EBC37fgkgCPQM8hjIKW1/GXjffKuiC8wiG/C8F13y
ADtDGBXXxK7AYo23bVHEOwOV+wqWZU0sujIORs+eYF5b8eMAdxISHxf8Mg0qczTmPXm2rDBX2Wj0
1xDc3mk0qwcnzBH2DuD+wLffMJu5Q/DHXM2hlDF69ZaGUb3LQ6KuW589d1qeXavyLnWPrkNP/dWo
umWasAhDcbdGifer5q26DNH4fD/ynoFkNWqgWO/LQF+27esyTAoqeZJJALALra0XogVptA32KDsn
S/uXM1+dSMBcJRbWtaxniKaiK1hbsf6aoICGXJleBsQeZ1Mxk7tUe+Y/OJf+vlM1PbXYJD1bWbwp
nL8HVREYwz54lkg9O2eXpLzx4ogQtMI6pyLj6fKHd/XfWpLuf5XX9/xX81+Xv/VRVpOOodr+t7/+
J173P77p5r19/8t/bAtu1um++6Wnh19Nl/FX+Ubhr3L5yv/XP/wvv76+y9NU/fqPf73/hBa/Qfaq
44/2X3/80fHnf/zLwqWPl+v/stt8J0H0f/M3/thsit9Me7Ehe55JtJgQ/2O3CSJAsLvEoOwShiZY
Vf7P5ab9GwgA9p2mwhovvxai/7ncNH9T0hcCe6VcLK3S+beWmzYqgD+vNtmjwxgmJU3yEWxC/f6q
EkizKawybE+rSDIzXXy+G/bid5lgQlv6aAYmhDorg5qGqAW5ZrD+XMRMAEeerP9wHQI3+F8/CzQE
xWJfmlyLf/ssY9SNNY8SczWoCuGjMVVsl9iC9eOCQ4sAH7HdrwWxPJ1XncMoICYLxInnoBLBHGIN
6Le79rysL0u69Y3OjS0ru2z9QuJo3RF2kNITeEwEYJIv1LQO5MgqHtlJTiPE6iq5fLHUxh42h+b3
a/NHWMgjszN67cpHqYKdf9eMyZ3qMwRrLFX+dOHc/X7c/xzW9vdbkbPhMBEiqI2TwnL7b4ZlZ1S+
hHtA8zjMLhvl2d7S4q+ikZZs7DFrMw35R8CBtJYD+7eLAOsimIMlHc76PUDuT147JcCYlfVss0np
iF1ZnGSLRkVX7YixEKXM8BwPE0z5jmpuxpYU0B90iOEpbNZ1x5ZMU1ht8ul72oTqpsgI4IxaXAHl
zBCvJcakTJHCILN2VgHaI5q5L29WRT411sSHQS7ujBQ3WdvvY0Xhogy0KCr0DyIc3pMIcVPctx76
4vQ726tsJ+fizsX/voKJ+mZ9WO5Agr1fnRcmtjvO727Ih/Ngtlg0ldyYBwqet8JJFiDO1phY5I2/
OpMIu77iCewlNenDse+Ax6Jsy/PuB8nLj6Ufn+zSqFZDOOxATy99KD0U6uGDPVi3vEYuXJmo0qR7
CmZ0mJT44XiFRQtV2qNhRIm6NvVjVT/ls0Ifz2HpHfmtssUF2/MDU4pht2j54QNeElF+T+P6QLV0
Mmz/0WvNesc4aF7V+trY1rwJDfWYe5CTSAVl9NNMBHN57tEJvXdsTc1BtQZQvyo/dmCcA5jtQ5+8
8M7YeG5EXLmtr7L3T7M788mPBCEIBpQu9Xj3mOaEys0GPse4eEsn98HpmYWZknSB7seg2YVXGpm4
2OAJTo5KprzEGTlkRf3dWLg/lC8/erxQhd0V26wOaMnDBR8ylmfdog5VdD1ljZ6NmQyHxj5Ehfqo
huGDA2Dtl2yeHGu7p1HbSpKVoiYqtpHNlIK8lS4onqfYZoVjv2elBQ8r5RuhrL03m/IDsN53kVOZ
8IAjotV+6GzAO6lhvJg6Ksh4MZ4Hwz3bQXCTJvambPyfblPXOzH0r9PE+zuMSeNg0CLNKkSBwKUa
a7KxK+xL2Txu4pZJjKn9n/l/5+48liNH2iz7KvMAg98gHGobWpAR1GoDI5MkAId2h376Ocietp7p
v4XNdnZlllUsZgTg4rv3nuswUosyDH89v6qCGm9R+25RL+PPLgT0WDyQQmTN9JYIeozFFL7yV1yM
xEccTOXgL3mJC2JhuBBLgNxZwNA2yunkLhy19YFCm+5HjEOWdnR4AJ6wwGWlMgKNhQg2mJSyuZM8
hc7EfGqQeytibM9Ldh9MvrcSQfqE8Mn1bzrbqnxR9rs0MY5TAUVbe4bDu9s5A4SPtA3u8gQ6OuY/
MKFAvtZmkh5qmpku1GIBkOQ3WGDPhqVRpl2gabF/09vxpskAFqIjR9tKix9MKS4547RSu3DQLQS3
4GWKNAOyOsMK6hPmzkG98/dF06DX+dT5DcS02oPF4YbyUOe01Teca1prQAhpwi0jOIZIgxEfgkg9
xxVArxJH56Edp2PME0ESJaF9D7/EWL+kEUGKsMNmkkKJ9EMDLLVf+7sKTYLD7vLSz+ELTbgUw8d4
n5vqPi5eiry/YFL/9qsc7kkdt/f9OM1H2UTHOlb7AYMztJx2zWE65DeMCKqMH1r74smAVuEnOe8i
j8FfNiB43de8hc9O0SAvEqyzIWY+k8mjqN17UiXzrV+PZ6YuMK7EJZ/D5mWMi1vHj7dpmd7YelFv
02PgIpraBcEI32+eSn2mUSm5ywKD5iaPjlprkNumRCats+4rl+jGUfxKDIsZdCztg9//5uBC99h2
l3Ka16qE1oHtFBaXB5NPLc+Ps8Fav6wfcOi1dWMRfF0Py5PmdFg+Y3rGgqZcxm6AqWYHT4EtAqYi
MTSsxL7HmojvoJDMscIQhUjYuDV8h5FKar3GFjWW+P9QCWJqyACcovdPl1SEPSVcKEdunem1Hbbp
1pYjSLZRBXuAwTqLvDukRkgBiPJgLr7EmlJH51uktd41RnGNQIUG9rgP8JF0CheN01Un06XSXlli
YS7fJEZ8M6gIK/Nh6b+2gtbeksR9aCpyA1X4nPb6Qv6ZUs7CGBlbdt+dILOhBu+1lKSGHFYKVnXa
XMaZW0FY7iKHIf3QDm927KGxBSOO6d5fKIYpaW6BIDz4+jDo9NZZqRzUtwH7vBmwXvCKPTtzxS6i
Jgo4Lb6dlrsVX9FV+czXHfJsngH6trKXJNUY+ORTvGbn2AUDfNnepQT9NmYY5zuIKnalj3ko6Vgf
NK9kewkMis/cQDm3TqywaaiXkgB/lTETgqt88GLORJoAxc71kq+yMn61VZbrQBr7hZfMzZLtkVGI
Tw3GdGeTntwScN3Vgu0D8Ovd2DWnJgQ/3eXBsIcYeNM7xbyVk7ykOeJQa3h3TllcmMg808SE6Zni
8k00mKTefQXsiIcD/wcqa+UTv6He6Am+FUnsmh/03GFCPaGcRoR1EcNFSEkE6qZvpFw+RQMXMgKr
kzcQSLPfWsyP45yWdzUUSVkHe8VLSzV6Afff+NZ0bl4MMFGI2tLbNESqisjnbzIBlR+9kVlQPVFZ
bTxoY3AWrBHY7RiJYUatd1C2C98p/8C03PUZSa2G+d9Gpy/Ooo2YMj80uB12+ItPFiNd2su3iUew
Y1J5fBjDkIy3omS+lR0B7bF396Yy0XJ4N4lqn9Jz46GSVRwgYrrlBtofUgefjxdsaXdACmhejc5/
jC3jlHoer1QrztPgPwE1dXbBaPMPABm4Kce7IaC4utP5OXbSbuct3PUUO5alL7F56Ntp29o+AoH3
ERuZ3M0KNS0Pmve2o0QmqO1iL9LmF8sWj6PrGfuluSG2ycMEFU+Fzjxk6IyYqrJ8zPPY7eY4+vn7
bvjz8JwE1jc+Q67/EaWTxUNX2ucM5Gynhb1LJS5BxxnwPhswocul7gohKza9lZZOs0O5nNzqFsg+
vYoO3FelU5xXFVPSmIbzeekFbK1n29f7TCU3OK1vFa7skAbxzd+qUWVnK3sgI2A4ZJtA0S4r+rp2
oBK5TBCpcYtJs3YXhhVXIwyH276idqZAgDJ8UusDXqSiO+LyyjaNWioNSsiXzPwH0we8GBE4UoyF
izjAEhNXWyDd/qn23HEnGZ6snNH9MwiArzEdA8y2gJ6WVLtwZ+/jXa7amOkTBKx4BDBh8qkbsU27
yBC/plZh3tgDues0mdGpzZjSIhbQKPfkoQGrvh2bF4UvQ0TWfqpJzczJjh0gr855nlu3QdbjSOlU
c1WTIhhbyl3HYrfxIgZIwdhu2pyzap+qNWb4XdnOOFnYVnZdl5+yJaoVxx8LipH4W7bqyjbZsBH8
2n159lr70niGf7ZLiSSHor8h1JyQrQuyTSaqK14HflcsofNkb8omvsp+hHhNz4upiI3Elk0YONpH
dvIDHAbvByielV5OH1OZGeTdZns3iezRnRjQSz87zKReb2hQtDkMoSpmVVzhj2tvo66ZYF6Kj6Gc
cyyTLeNpZzy7oqUmb8kbYfrGdTmtdZg+J5n1ExogXwEpVmtTGKTOJHT0pdWM4HiywxvEThzYLUAM
tenMlviPzymhMbCT0ASht7wS+9zrP0xAikzDAPNGSn3jWi8Jk7A95PKBVoh4O9BySeh8aNfJBI66
68O7wUi+OzsYNrGOX72a2UjTaRjyjYSNhegNmJ+oeCgndDfQIqloyO7py5h5e8KXkCyHDVZKJmAe
r0BR+ve5LQN28IOry3cxRu/NEOTHvAFZWeomxcPJ4XIu9b4oot9Gx2RtdJAeCcLdhTz5+fAiOk7J
NgXUjRvwVkbAVHUN/64SyxjeYTkeInAmf/QAVD+jOxbwzHe6PFXV2L8XAf5YGNotNZn2Tze+BTN1
PV4afc0mVFgsTI2Eb+aYYmd1mv+TYHLN4XIFn29r+KSdaDNiyyRtFk7WXU8R0WaCREO5k1oTESnU
Z6c9wmZ++exo5CBt6HUSmn+gUGysoNu7iuMclT+c0vxHdAK5Nlh/mQp9T4l/yOZ6MyTEB0ILlwP2
wwrsALejgw2hDPysPHbx64jdbibbSxqOHcZ/bDhPRmZK3Lv1v5Ftv28c6cBD6ys+HmQQc20YnG5l
A7yWABuOhzA8t4nC+9TJzzjGimn0iJHhONNdQFrJyY2dlTnpShb1j3CYPsjO3nBCxoeFqXPUpNar
x2rBbRksQJQFmEHwKkocE5PqHkUcHTB+/GRU52QmDKKaAKAy31Xc/qI+VO7IzNs6Ji19NLqrplOX
IylVGQaU9B5N6Dlj3HYwg97ckqmh8O9Scsga8j66ThP1BPPofRq6ekwYDdrts9VCaIw0bwyb+Njp
LzFnsOg509QBtFt7/PJ9+Ko1i9upnTi7VH2+ylX+4ujS2ze+dTW78o8ftcEWa0qVzHRDTiatudh8
Anr6shwgsULZqUR337g9zX7tenZpcvVy+9WW5pW7xXeDtbFOhtsWK9oqSHk1IoiTa3K0Z5PkJHhG
oYENcazCfd1Tmv5Q9XZ7CE2OQokkb5wGyO/lHBPbpsPDxu25CUIybO+1XJogjPYizXGTOJh4LEMw
gKfal0y0RxAuyOgrtWG1DX5w63SA2GVobaJa4iWCQT0lSweCH0SYt1WyobH7nXa/iuw5JV+FTUFT
XV7htXInClCLYlSzxCem5C5FoZgZ1NywnD1MUR2tlgdVMJNiRL9iU8JpWpLYBd0TDfAcNMeNhiaz
sSkMsM8j3kxvutpAbnCqd7ezW5w8OkT78DJn9p1ylLlTDWdxqBibRqCfEBNNpTVt8/Z1ENWfNEUP
8nT5w/KJU2Q5mDGbJsesohNZn4eqiM4BTJatn/q/xhwq2gYp/e44F56GpkPoS5yfguAwO4E+tkiU
s4nOXpjzNSgAF5oJgW6VtivGLnQRMR+3Z7mV+IhMwBLYfJZR8GXu/F1ZYR+gwda8wgttOyjqpYOJ
3AR94sj2pq9tnGDjciaizjjN3ZGzEoJiR5w+l50+zXLccCh6QPm/1ggbSQzCGUESEoGVr9s+2/n4
kZPBfp29DikegH/Yl9+ojdjIBwc67vxj4QrfcshNEhwhTsMm09TOD32H5AAqpEOv+YpMc1hn+JS8
shhvu1nQBpK6BdbsH51/aBTpqRiTSxMvax1WzjmrDn3dQ4wOKm/rOb+pSge+5LZb4/YMNqUBIgHP
Co6LbOk3lLuFHt7NfFJhtSV5ypQgdDSVLTPnCbqseXWZjtmvsRInG8jCAoBkjD4VpAFC5BlnfqT+
9LYKPOIKVk+nyvCpq/Ag+5RkXnkdLYjthcCC4KNAN7AbXPXi1P2FIlR8SkP73gnCvm+ZnxxGL/3u
DehG3lk2vBscnvMbYXWH1mIXSDGubGI2SQA15D8Kdlvf+CZqOuS62g7a/XLTkHesGN1NGvifJhRW
jOeg2jPb6zekYdctwCiKYwIbj4ABnNHPNN70tj9mC9o9qhbT/xyK4xSzw9kOItAwc//qOEyvuiTe
UBbHAV9GRwO77IqRiwkfB8yLhb2tpiSPno6+OSJc+8wbHQzFqGhRFlq3/eh8TnEmz6l36ntKLqIc
TKPR7Gachfe1P7zYQFZp2oDA6dmUpzjQTc9qlPLUOERECZXs6pTLRhp1YoOUyC3NRyI0guSm781d
Z4PP8gM60Go5czWEA1Y+tyZj1TShYE0DQTK4cO2ms5+0EdVNnLnC2V9habjPgqxZQW/INqJovqWt
XwwjUzSGpajyJdNqjDSdz1uoUQEwG7rumvNWSMNjBDe05j4hsVXOMbMaL6f3PupsnKsYibG2bbT5
kAclXQ+VaW8D0855R9qnMmUEDQUBAzDGWWS+o4jNk18bCeFG0FODqpp1n0SbNkOyx6rK69HLg/8o
3bg783inB6NQZ8/vcY91tUP5EG50WqASG3VfsLwEUbMdMu/sFnB0ykSe2tlUGzG6zb50q5POsZJj
sWRWklNIj+GG0nXhHCG/HJfUonKH9Jj6sd55ijmnVx54juGfGQdUPXFN6vBmbCkmcEPkrNLgCjEs
C2SNHZab0ZHbx2VERL5j7cTYk8q9ZEqWJkJccZJQOCGcU1JEu8FlvYj6sUJ1hjFGMNPB4AYXLMaq
yqpVjFyu/07xxxHPYO9xCay9nW/wyTcyqLZNyxzdZzlk0fRPuIQO1BE0N1UZPLshJ+We2TR/X5Rx
t/DuQNivjQytFTWiOSr/Zg6K5rnuuYVKxAOyEwW/fnMTKWo0IcrvcUGyjzllcg11dhs49pVjkDxW
0HI3UcJwj4t5xPYril2LTeuQ59PeIMZ+FIX7ytMLxyxVNPAZRBwa4R+6PHvsWrw9UV8d0sDITlUq
djoE6UAn77hKG3o5ReWgzRnY59LaJ/mLsRmZ8VSBWNkifB9cSa6M0h5qSigoBkvCzbB6sV0z29kA
dNZRQqyeEyPfbdNQoerraxv9wnfsTpA6bwl5gjnC/w+FPzoRsnuiRv2tpJFnbQ4c/QWMMjYHk2It
glF/H8C/n/KSbtCsF1tvuOmZnHH9zsWaIiGT0C1fo5aVf6iZg4uOuRCoz3qNAE5MRv6hu97cUwaa
7vSrMq3qAxxZD7tRdlF0SltjOFDzYIDSgnUTzPdNQN93PKcfXJj4qAxOcvAR3BtOQY2aH2i2mvau
hgBD6QgVsFxGN38t4f0SxpOsFkQzONtWhHc452cO7NvOgvBAw8GPHv1fXYs/QdQlWyDDNIYGrMwR
oreRa+9g0TDeEOLYK0s9CN6+s2rVAy3WAzfRAH9+m57VZFSHeDIvxGOGTU/neDJXQIdN3PCJ2uJ4
Yf/FkrXtuFyu2q6xLwyC2bsFQL0cSXA19N9zP9Pu4g3XgGwdi5nFAXEgB+9agwKI1+3sXICYxI1O
QgiKL/GDqQaoLRfILvdSDkfvf6PKf/Hd5kSAwinkZhxZeOAbTNu/oelZkqabkCaAH6qC2Dq9iVcJ
V3FJGv79UayZHOpgIfzPuvK7FM3dWiXMcRiiFs7WiYnT/9dCmPUf6JKe7YSuCwt9yTD/e/zjMNC/
47fWqsf5uLE4wM11P2x02eNac1kLtF9gVm0sGtusfZMUX42BbGctFLL/5ldBhv136piDHGna6LGm
989BaofgqvBnfhXd8/ZoGdWPPtwoqbKPHqfZiePah8C2vJBtbjvH7W4M6qEpnbiSNUiYOujh8vdX
+v9WQTdti+/vP1fQ6VCCs/8/OLh+xuXn/yWl/8t/+r+ldBvpe5HSF8iqBSEBWf5fYsLhP0gHo6QH
1vL9CL6sf5PS3X9Y2LItOLzI5r7tARr9VymdnDBya0ioF0A+Svr/G20/CP/poRVAVNzAdflppvD9
5c//Dx1V0wBuzEMgaEexd3lg/SF5hW6xVJUHFeRIKM6roU5x/0FnqRRDnAbvNOoBO35lMFnSaWIt
Tk96nA0WnCCR714/m2ekKEh7oF5yhI0aS2I2vM1eemeUGH2qBiYfGQQdNVc5kY23J0QBKxcrTPau
wFzr+09tZRJlKj6cUT4oKF8ry/Xpw8HoPzJNtr3pnRqqIcVNCdNDcosef6aJzo9adWfVYIfK2hvM
kNW+CxDU+8JZuy6mX/pmrlnP2qn4PDAhcgQcxaOq3I+wNT+9GrgX3gPkX/ESE5YdMHCuino+Z1H/
E6mznaAtUKGAdKCSs7KZw9bWtJIuQ0PHmelk8zNyVLXYqUo8656sbHqUBBMdS3+Y4VJRqsSh0fj9
y4YBmhPjbUqpV3c0HTsERa3EXYD29Z1uxSNnoG0UEBMBEPQ4jOFXbXvsYsDDgAMAcYzdO123N7aT
JBAZYhqi5CHPbKjuPVKf7xboz80fW9nPemK6Fba4voLSPTq+xHhsc9NtsuEhIdUTmpIa4Ug9KuYT
zVJmFYprG1ZPOhganGUZ58X2smBjjX2CZZEK9QzeU+KQyVE3FkaLmJkOrj34zb5CXsS+Qf4LF320
jdwsBBdOT0qenUgGFkgXmXmYQp9WI518Q7VlWAfgK3Nrup4X1aIfYUwPuBmZcW4zN763M/shKbjp
/x0fhQkFL+OwNfr4WT2oPT0AyhE8ZHjAuE1QeoZN9l6ohAxe3zPOZQjsjkeqsQ86lU+jx0Rq8Go4
ze5bTU3zGsgGlZuFd0Sr32eI7rrN1okbvnlz89xE7gcWsOWVEIzkAGtK8aqs5KoD63esXfB6YbOO
ESIxkDG5o+augGc+PUvvoGI4WKmR7Yg642H0PrKKUuCRLFKcjvdCh4fQqaDYGRfKuthLrZNpB/pE
zUpalh9VbRIwzMb7KFWU1wLASmeDhIdJkrzkCLVyKEAv/CWkGHjosaB9sq6rcSdaGNPJeuiUecDo
vLLedBtNkn74zKU6ija9QicMT39DHvw6DAlkQ+gRCzut9ZDumu59cofnqCfcygQWOGBESSWKYrbl
WOSv29d2aX0zzaVRtmsvVstws0xCXsTSTA9xtq+iQG1ZFB9HE0BlbdKv4PBfJFQEAAgd2dPN7lmr
9qcGbLXLUgqLDNO/qWhcQqjFMx502Cck94t0YPOPkvomCe6jEGYKSNaJEEb8lGGTgysYY0LmdjJZ
TDELBD2bJ5RmiHqbzUN+9IR9qRvoAY5d35a9He6i+NDOnn0IKuzPwmAsHlXeAYhferAVTwOfxxrA
DPEODdcmaCe+vil+ILuEy4wfybRRc4FqH0XrBfsyIjmp65RLzuKvmUTEyyJ3fftIYbULzsXA2F9n
Rw+fLM8GEb5qIFyhycfNXOjamStaYt5wysuyiZBfhbuHjOYnqG2qLkTPO8pPgDOKUjN5dIZzk0pc
BqOL0aaNlgtYz9B2BNj09//thhl1dS2D7qSi3VtyopxFdYiqmOFdy4+q0/bY7XtDgK/3SZt29hcf
U+b5F94CaHgB3et6j1b92xqBZjHiwa5d5DwPPwNmJyxBmPPb7q7xqx7PPlFSN6WdxRy3CP3oQFWC
zzniwVD2PULJF+mhUVv4pZd/dZjGB8MsP3mchin/JS3xuvR9hpLPrqyS3zp/j3nRVsVA7aKDC4eE
I3ClWFDZZ9/Fo/k51csAlkcVgvUzDrFNT89umvOvE/X+07TTg1OVl6zN79KWoZ3vXGOONATXgKuM
3asc4Mc35SW1xIb95M9cp7/47DlDnooqQtX2rDea3vnLYeHwcXUs7siokt/AztFyGyqe4Ddc53me
1pAR0TEJCHvlt6OQKxme8LFkf+ppuSnD5Ep40GNvP0LlZVCCGySMYlxiw0th1X9y5eNd0P0h65tH
Z34odHMU48WB74w42T9Q6gXY8bbwSHTX3DiC3DmIY4LvjFvumJF/W0+z9UWWJIHKgzszHOs3P8ue
TGNgubKAKMBowO6idLiN8UHkEg9xxGPB+htr/DMROiRdcVzbW32aTP/O7rmljVzhwBGsQTmikIQM
8bEJUlcdIYOUoKU9oh87fR8E+lkTjdp4zDDgKXQgt4MQLf3OivW8F/FhckC4J9W9bYbDBv6oBFZ9
S7s8PoUkvjgDZu0oyOGDiWRPZIZg8lz8aRJXbmumDIkjLnoiUyjpmHTuGkd4u6y2d6bNRAfnIvUM
SaPWBM1cBoq04bltv3EWog5V0cVW2fS5WsV5Ch0fjvMrgY4f5t6UBUaYVDML9ls2ZB+NcXQ0Nock
fhzAoW3Zl1BP4pRMh3fjeN5Pa0NCERCkV0xpui3lcm9CsUe4RdKfQZCSffFaqJ7MLRkB5Zus4EHo
GRdtpCmwqD/X7U8RRCGY8GVm1D7PNKPthFfqVQT5Yedm7gkEZ088EXJFTwno3uJlcJv8kyJGKilf
FeWncuIPwcrwUyvvOqVuvhm0uLXDbodF3V8lDc3o4SyvbpTh6okQG9gmrhRgosbId2Be7lEY6pPJ
ERmcWvOahjU2n+kmhyaJ4USSaw6bW6oRtkHEcYnO+NgISAkUzk1sfzPD1AeCb5COlRNc4si+j/6Y
i17mCUjY/tBcxxiBkFa5r5jqaN7Y5Q3vB1rnqD4Ni4MFC2Jdu426VdaDtawFR66q9qpoOJbYI2eq
qs33eQ4MmLjUpvTEoW6q6lgyf96YFt8Z+D/3xHJwE85FSRQ7eXMUsddQfaQO3Y+DIc8Wo4bQpF2Z
C+TenuJ47baute6Hqjh47Gw8bdidbHdrWWV9gPexGSv3cbA5K0V9/p21S/wn3kdmkNxNlHUP39K1
2HItDiKBbnaZz0YVIpfXH8ICqiCKGygMnNvAVQQDfjdWGUmmeRkuBXkETlTjBADXUQ6psRk5CanJ
ozx0pIQ2HSKwe2JtIz6f4k6++QaAWWvg6DS4zUaq9qXPGT8O5LjmmtbGa+swhZ5L976y0bKKGls/
Pii8n2Lf1igdeIuaY8SePS66NQPDp2FW48o33hxvFhez4cwUFP7aHrIOqhYJPatErc9BZ2zu8CQG
NLQEb0mJxDKlZyuJX80GFyvvlYvalPkvAdpUBgE6qsoMACZj8xLHWgVLdTvX+0bpnCJbQhuMQG4d
j8Wx9II7CzdL38y/EPZAAEg4wq3pPkphfBYcC9mn/Ke0cp8obWIBiJJr4EwSdg2ab2tLe0/SPvai
F2NxvSKFlLH52TG9x1q39vRz3I/Q22FgkHQ7pMSLvWl80vJlsIyXyPPvgjR6qQQmqywtgKQs8cJB
upTpkOOQWB4M3jCA29dGOreZ4i/IL8Gy3EEIGn+tBgR0O//a5E+5xwy7OMCjEGjzM7fQDZhmbYGN
cQDs4nsYDTtICbRuhgRyGkFsR5v22s4Bwk1Vh0gzCDKgY4DxID1VCTPndjvN8XdtO0ul8mhvhrF8
zfPu1ZQIsD0V8nHH6t21fJVaHplrnsuaB45R1DVPfORAwC07OQw3ovLd/TwkVLgz0E3T/CyhlsT9
eeAxJY9psln0I+A7UlcPVIX+kIzqtj968M+aP9Yi2mEljFZQ8r8zpwpROKzHeaDchsZKRcapxemG
kLVmJQ1oS3apT61vTX/mw1hyZDWTQ9NANm8LcWjdnOSwDJ9Ly30dZ3hrhtt8cgyUx4Gdi5K2Txb+
x5K3nS7Y6D7RPDkW1g1GgLfRxIMtkINNXCZ7C84LbzYdpFgHonp2d0nsv9XV7NPUxd7hs6vaykXy
c5kgdsNjPpvoNQH/G8fXGpbOekiruzyM51PKhpTE136+7e0n3oL+zhqMvbBkcpNkHgkhd5opfghX
KbG3dZ8ReyHtxTEViD2XJrhMRbI8/EAguRBLFGxspDS+xSpjVl6/Ya381eCftgq8SurEt+RVcIE7
CeSQuXtMszgi9p/aWy+Nt4HPQWRmALYATW0oqa4Ybs2OPF+GV4Dp911eTxMQ4NPYB2e6+KrDGKdk
kzzm2oAEduKtBAi0DZioInU0IBTFhUT90m2QMXvHkyWjT7ulqqYPIxZxViWPupkJSxEFBxwJrHo6
S+ZnteLcFzzTX4PBxMvGdTRPR2W44Xb2sXBmsd0ysMbPLuPpCvK72XuxccB8csELAbRkGigfJQ0J
8nqf97NeCeiPK76w7FqHPI1Tmn8nJVfwQlMMo9Apx66gr9f/Lpv2uWidb8bruJaJv1hJ8eJFPbGw
8MFltwbEMsp1Pg4nq8sEROJkExpudeYeuziYDB4L5Z86bnLrKbOZBwJ5WXXm/JDjsIFGBeqMZd01
gs/S9J4xumLyzvWRIo5br+uqg278fheICeJywisLvJ5BseQMMYrxTndhcEHVohJ3UB7IA5R54Yoz
H+kmBd5Anx4z/hobX2ICAvBcwkJ5/25mDm2jFtAw3X4C/7uGkGg8AkZ4hHHjmTd5CdsCoGkEwauG
CWXAtrSfkoIaBmnBNMANtcrN4gnACmcq147gnwc7wrr1KPTGmaY90OYnMz43Sb7PZujseWPrnakG
holQlVfkjnbMJIpNO/KqG69Dmr4OM9KgVdyypaBmWexeyvE4MvRc4ZIXnCbube8FzFsa+nTLJPuk
nxNof/+opuLD0IujQPhUzso52PrJjNTArZOd9ddo25MtrNeGqo+VV2bZyvO6Qwo3YGUu/SRaNYyD
u8ewxr3JmP+pGSaa3w2PkGX6VI0U34wklBtCqFyCImIPxT5GLI24wdKXEGw7DjCrsVeclSbKoSfM
z4NeB1l4wkPKnBzLgL/O8uQLHzGnUL0HnhPzJeaXkkhm5tFhMRvhtrb7XVdwshiok4AVFK0ECigg
Bo8D13K+bQr8RvVNNvLT7aQ/SBKBkFJxFBcvdjxc7CrtmNIMe13xb5BVfHKj4RrGNI+0IvgoCSTO
aKm01hz6Kts6YfGH9R7bN68/0e7npM6P0/SLQiUuM8HvNaBbwvhzhtdX7Stg5Xy4D7xxf0LMFOTr
Cus8AvkecZrEocSeGfTRxgkorjWsbz+t0ftDfaIb7ibsOBlKx1IbWZx1yOA7nbBYln5+NX0G9Fga
RrR240v14fcQpZiiS8ACyRy8W2XEYd45pCnRw7njaIQ98jg35n1b5ueZYiDCA/u4IzObQYEj9owk
C+mdlBsqmNtYJ4cL8SYWpHKTrH9n9aVLcOje+Jo/LRAih3q5XTOf40C9n9y23Holpa8cCRVyY+3u
2jbBNr6Uw2KduGGqVJJ44a1/xKbMgS3+9kryfCIgLUjar3EywV+FMU+v+GX9jKc8ZrFH931xxuaS
+aVx62tVH8ole8+FkxJ2g3IZH1vPkBVgh4nq50tm31m++4q0qiObrb3k+g20XZWpd70k/lscAGvP
uyehDLldGNzXAP4BCTAEtIAQbIBa8AFFxlV4IQr4CcgWDrpMjvBD9gt3QE3joQ5cgpEMIzs431SH
xhu3Jwa4o1/5PVwIBnLibSKz+1svdIMRzAEPsL9JKjGuZUrxSqS+wuXQMtnlGU4IQfqFl8Dl/5uW
Rn7wwlLogCpoLoMdrTJxkiywJ38k/M35rgfF4C5MBtLL0aZeOA0uG4yhO/tWzVsNyIEg1bFYyA6E
CPZ5Yp/nhflQAn/AlyDXJTiIGSyERituOjj0ACACxhfqUul3fnvuxCAlwqlmKjmL71pAwutfgP+n
GxljcJ29eCKzXC1kChgVln1xMT9RM1P+sWumWZXXGuuGoj1aWjA9ReEZjeU1wq6KxRV/HP0WUFSq
uxk8hhdWPLAzbnDREJj3Kwj6ZB4WpoYLXAMb5spE5Ekzln5VKsAV80cNjqNauBwTdgz06vjUBBwN
jIM1cvjsF5bHuFA9RBa9uAvnA1fEQv2IPPmAlzLkZV+IIF561da0d8p6fqErAV9GDyZoxn4rEYNW
sK2vYWSejEJOm5CzXQ8CwO/EO7Wrz7YiiqO35VhvfRqvsEGnJzhw+IdjPDsQboI93GfuTgFmR4DA
Xx7imYndBxBJ9D3pApNZgJpP/84O0R8Ikge+XlQ1nTYMSEispmtMkBEAExx7nkU30qNz54WTWguJ
MU5X+RNjHKzDnJz2MkgOtlO8kIqp1wbXWsIM753C+z4KZpEjxqjEp8CoEd1BGbQeWg6XMQo0e4cu
lWp23rouPXEnbZm2yR32m37NYPqpM4MUA1TFDG92nhJ2eWdZxon8wp/yg50RjF8au/WWcAuqLFdV
JUnG+OPkbkqXJDDIM/rNnM6Fal/uXOkx+zPBmwtCSUXxh9+Fhhy3hEXslNXa8Tj0h7y3bsXMrzLi
D9O/L+oeATbL531fFXA1Z2vN+OobMFy1GnDa3XklxT+o22VUjJAA7WGFq/sXqVvjIMHCjVOncjja
syB+h2z8K9jqrOJOTnVoeXEw/LtjXZwy1+C+wpS9DgS7i6dOqmWHSyalbqj8frKXmTdF5A+RoCCk
ocSkyKA2zhEQJfDxgmxf1iCp2BX1EWPGGs33kFSkdYqcfX8YfOqxPVaoUCwzrGZkOl8LAuMz6Qqr
CN/cfJn32QSoJrWX3i5MTCJW6adRWQteKbwVjhXcpU79rQ3x2pZMfYtWlQc1cWRpm+gHqPNhaLS7
s4X/VPwv5s5suW0k3bpPhIrEmMCtOI+iKGryDcKSZcxAYh6e/l9Q9X+6yhXHHX13bhSuqlaTJsDE
N+y9dtAc3conBwf280gAEyny6dWh2kPiMViLaUw/QgTGAJV/WInAbCMZdH+96djjmYtDbylIKod2
Ms4jv3AVK40VR6OBnojHJ5odVEmTcSp9vWc7f8osd9y4QdzSwBqXVp9xQAMcV5beSPc+Rw3VloTc
wPQpfzZiRASWZvyMO/sa1aS0kH8KN+dm5e4E/QpRb+I/FCY6k7wu5ocnhmg3pSV+ylXhPHUlyWMq
a96Fg5I61G/tMBx60T57ijpFzikXSV/RlwUMFWkpxDL06JrjPJiOTSQWstBWkemFJxQ6PzFssO/x
g/esiqfVjACmqByp8WY3GaM9I866ZZvSL1jNRozEBYcjbmpdbGobzaZyeXi5vXtG4bqF5/QU4jxf
JhriIIfwS2vIl+zL0VQM+XokJeNO6yJ3p3vtBWEIMwbNe3Zh9jMi53QqUuSeY6GWWgktAOI1HpcA
UGpvKmObmvmppJhtLfr1saWJSgwDmAejRMNn0TbfYqq2rrV28ZJpXmih+6pFr9GlNPoGJwDLsuyg
NTwNQ1mKdW/yEEJIbsRJvTNyS4Jifwy8qoEEhfreNkqiqTq4Q158BOrkok/jeLAjVewHKpQpZK+W
zPwnU7DFy57NCrE33jUcXxGZL5xhrBrvIhEhK8v7beIXb7WItD1lBFBOz3DZgLjq0FnGFh7mO4Sc
GKqbF13jG1yLAVQR8Ib5btdi3GyZJ+P7OG5eVO2jA230leaX1KgouZBsXVVY7fIquo8tFOJhpt8b
Jo8h9HGr1kZwmAabUkQb0+GmHzzgLIZtfNquXMtq/F6IcWc3SqcUKrGi0FshxFupMbnJiq+s46sj
+0DaexRzd2OvMDPo4juGauqY2TZGoY1d5aO0EM+6kChrCicaV4TnKVqu4aOm5+RkK3xiGHIkvvlB
99Fu+K7Ul7J898zJX2JD2YyGXy1mckrAqhmyefOuBIP9JqlXpYFYsCibak8bBOgOuLt4n1cbXT4+
MG/rASkJZ3FyVhUOXSbAU7UOSpXf4bl6yO5+eLH7Tsb198oXjOylHQHtwhdJGOjRUE0AYxAC75DB
XfJbsSonyWiKuqexYzZYbbkcU48+KEdQ67n1e+0jjkv1BE4Hzivf7N8Nz1Dr0GkB6/nBa13zr8MO
mX5eWsGixPHZR9RKHccFcnCgTiM5d4Z9VL2RHopZplZaDEElnItU8cTCeaT3b53GIM7Mgpdu5c1d
Vq4V8apuGobFRDNcsyHjd6eIgpuU6c5MbsBivjsshPoUljJZ4NzJDiI/Ba/jBww8SccXxceUjZU1
lvrWnqFyX1EWrZxtLoHlc78tEl27CtjQy7Q1hi1r/VOPyTFiYE7LDFGGEVarr5hHID7MIZ/4RfJU
usab6JBTD7H9TXXWp58g17PKiazhGjNEl3CAKJvzF3cae765WEXIA23XK4hhZEcmJ6o7xbmBnI91
4QRJjqjsbRJhgY7nVSH+XMWoZq4oTBw4XFzCwvqcwJM+OAfMtlmFQtfw0bvVqbyHUSvRK9lhdK9g
NixglOFIANGUeu2w6HBCsIVIl2l0mTrb2weuflBxrD/okzRXKgkwAXe3yr5UtmrXqWIFqvmqW/z3
OpJT9FER2vOz+Tt74f8kisEQhgM04H8Xkpy+Vx/h518FJP/6lX8JSMw/PN0EmuB5JPWaYtaC/Ckg
0Y0/2KrzHyyHjan4Ai78f9A8v+R4piM9fOK2FKhE/kdAYvzhuHCnvtgZZCyY7n/DYiC4/VelkW14
vLqwLKEb5Bv8Yv/P5FiLPMqgfJO2y/c5fUtY9ND8Yg7A+dCoNGNsg5HLyr0TW8jXvpunH7LYlE78
HWSJeyf1/odhee89N1SQ1afWh8GK3H0VNDlKSkvbxGF1yRGvLXLfdu5ynbkwGDQYafa4mzIYSYhL
ShJ3ss+cHVrDLdsMVb+IXWB4Vm595Fp2crrWZh2DXRbX3F0x0jZnUsfjdOuxdqiMQqND+aC5AcgG
OsuEaGTGHVtMsOcq9PcmLhoseN+GUvMXAFa7uzz3ANOSl9kBOWHAjJijoswg2GOHr/0tUtZjEJzq
JL1oEnBV7/HQToofYxqCl3fYEnmZt2T/jRbc+2FBW2WaSctjjeN3HKjE2dOolcMJQ+sO3R8vXmfw
rtzu3kfVtYvs8cqKGsVFZcoVLBQQefhZUZjoy8psx2VsBA2gvWmTNd6HwiKz9Eu26GnJSVBHJK4N
7Ic8VVEiN9k6h+R7J/wgwDsTHBqKZWEM1cqzm72FdE24ggwdisglB+W3bEJV6hdXnTGvS6m1Aj+Q
8fjTjpHHRKaWdYNGMwA+7kbXwZ/eHCtmOCf6fmsWHJn8a/SFJYb1uGOMUhmX0W8+oyJh3lV3RE61
SLGLjEW53sCUjN3ZON0Oa5tssjtbsHr3iPJY3EhiU8s209uNm+jyjK/rqBVWsBnpS5XD8VspXqiy
NLnrmGfTenn+BpSq/uTKAo00yCI1F+buc+EiOY36gnRMCYrAJfFln2jAXmNDXtCxSvZkvrO2Syu9
dUHdrZ0o26eNRVTdVD+lyRTdVwWF1dSbVyr0fudRaj9Ew3B1ghcvYDdkW4B0nA7rsBWOszOIf0MF
275oH0M3vk4ug+RuGl59r14qwf/MyNBSq54oGIKczi1AY2QJFhBKK3x0WSOKoYK+FdMGzStypWvZ
spxARtcDca+UZCUxmUdVlg84Mw+7OKONmnuHpdn4BKfp5B646HexTNkPUfsaz+pXl1Gf0D7ZcQ6z
AGQxTGnAWLB34H1ReTK6Bmvea4+lbqFTj4GShqzXqlkoIdz63h+wbLWKtRuzZIIgSjbhffhRFM2n
3+h0j7Vm3zpJA1o2LEtdqLd+oZuvcQtNiC1JdBIJ77vs85WZQ9PVyID7yigoXaBXRaWcgx5Ty3T4
rA6hl1tPhQttpKiaNyQEyKEpNUdWJk6XPFpW+3MyCBocA06giLg0+HUUCT3nxkLLvFudE8WrT+bT
oHj1LreOQ1Gqne8iB9djBEnEtQDuVnX53uDWS7T2VAFovfUZk4KS/YpT4a51SB+A5bdFqqIdsyZj
pxag4aYnQJYSZCZCpkbugsCuH0N7IL9ivrKV+B4m+I8ZPCP8CJJdZWLktLXiXGIDodLu2d4y3zQR
6WS0bcEbeQmzyZv5Y6q/uD6UfIXFUNFbx7PaB01ydFen9jGdlUDGLAmatUHOBHnNmeCEplQDAASb
bR93D0VGwRYjLkK4RyJbvcf1IjK0dr2Ahkn/byJKCsLuoZpVSjFyJQTu31LkS46DqiUlMjQft67W
PTl2MGsCaAR7E/kU8SLs4FBDwdXEzh3et6b+gluxnunLxMgKUA7mN4mgKkJY1SCwQhhEkxRvBMIr
McunylmL5VSvfc3ScZxVWvPkwkC25Qw7AxGXUUIzsCo3xn8RPFDA+tmy9jg221n/VSJbAYJvRk8O
4jAfkVgxq1zZ+0FIDMU1sf2LLckgia0GFYziXEhoLYpZd9ZCtLRGfcPy4odTAgNJZo1amTHWnpCt
wRM6a3NPr62sWdWGBBCp8qx0Q5iiU987+4hBnEb8yzp2ERsPgbXNq7VRW/eFzVmgpXudbfmdsgKo
CkRqZQxYgpYJlY4gns7Oy8qfJZrBHu1gPosIjVlOGM3CwgKFYTlLDTVL24fEH2HipCbVqkOKKpGB
FA/OaSa+9WAxsN3QZ8lZyDgEJqYd+9toPcoA8JppCYQQarZLtt693uHDAl++yMyCmO3JyTciRvDQ
9xgJwFfOYsrBbD+zYOIzarlWaDnbqn/TS/U8hJGOG8vZaDoT0KkLr8p6C9Nhvo1s4lbYqTi4o0Kg
BGn7kzqclwrKew1Seo76U44DViX0oMIAg4p0rIConMdya4f9fjJpISlUz8yndlHJeDetbHdpAxqO
05yJsktAY0n/4wzy2iWaupkMshQnZzmdkxrZwRCyTQmlxtc8WQez9dVR+XNRehiamE0UE8zDspPf
uuHWknwGWDGGxo/+CuePXpV7L3e4wzT3PqP/sEjzWGJZStbxkOymAIOHVriMUNvsPIr+JRnyFXiB
pTXlMAcApeju9ENX4YPeVqekwOGeMwLsfVCMvfmZRNbV0y6s85+x9JZhneN0R4WVLRIBGpZ0sPGu
qSubtj0/AHYrtm/03O1ijCogQGZ8zPEELsk0IFpX0VEAdFyMQcj7ttNdbluv8XzEIbIkyNGqDnGI
6gspD7PyUcvW3AFEDzPO0EGCtzoJOC9t7B7LjJSwup9Ws3vYH2ug1w2og4Rbx6SQd1rEpoPXZRu9
HDaDGF/lvAMg6Nxe1j2/mYnvdpZcsUIz6cHS6PXipvibEb7Gdrl6DlnRD0HnrSPARWtBPB5+MWvX
ToxZC18cXRtvnB8sR4Gmp68ZzmThI64MF2GU90TUxbX1uVGZGU2sqM+hIZmzx/rN0SkIU8yV6zgr
Uaol5Pa6rMDp4dqo5DFtQzLWdaI8zXFLP/+jDwhFNZR5NSRrkmkExAkD+RXLEyfRfAzDQ9mTC8++
QlqfCZipFSZEMPkIThAEOA21LU1NGUseztgNTQen3oyirWsqgoonoeGytgVnbuHyRl3olDR8VvMU
FcW7HnWPtUtxCeti45hqr3Tm+ohuoW7X9UqVmYUDmABy1DcnXxQZs8Dy2bGn6sEMaIu9HoK50ZMb
5xgH4bc3kCh7VpIwoot42CCaShPm58MOuzlcxA9H5m8aWuuFQZQLKrpHe/JWUC7uKw+p9YBZAZFk
BesOQzbT82ip1do2d3Q0ZRH1dMxDs7Wa99EwT4HCiQzpMpNeytiBVLXIlhj+02vOHHjJ3uPnF/nD
HEEmmYWza8b2PHTQfMMCa17UImeG1QGA3Ns0bbGLQ+enk4Ht8t2XOGfFZGSxv+ppQ908XJkN25O6
ZfHHYXjnqeBb7lmfjUV9QbW3Dfk/wLj2rXBxnAvVoBXUHBz+JViFmW0hovnJaNIxi7LFde6b+OXs
zRDgixXhVCHhLR5t2BWANcethw57MRb5czqyFyF4YNdCn5v1UNvJwSfFMsJYS/dgpgHjcDvnGsnp
XJIepRhxNXRFZ67VMRF0OUEXH1iU7UmFpv/Imo0yEzI+S+YKw2Yy3ySvtQ4BIuNaUce+5X0qBwxA
klzskgCYADt4YCJYtrF47fyS+sWQb3VVfEAWMwFRVe/R+LMtnWINoeGHcmEa570k8ojHFJj0gi/R
vNr0IugWO6bcNU+UVTDW3tLJh71jkArda+SJpNXM0YjGdYjqeNkAv+aoD7uN5ClwN/jcM8giIuIY
7RuxOdGKN/XKI+DijORGwDVoYD7N6I6eWri+r+r6R1qRsEXOMCEDBfJ5wz+UGgY1ROHMC5clMjAj
66J92bbuCnnmG7xvc2cBkLgrLpnJHLOQNfGqjDNGx9jbWT0xseAhF8x1gXdMBSNLoorm6EaqRLMq
TwNmrWhqz2Fa7dJpdhRQhbPSUlJ9zgigtVJlvI6mwgYAW1xKkXKDufP5x8jRBvqKuHXDh3ZgUAJ3
hElobAIhTrExMHK5H9lR137PsH3YOqN/zKIIu7fBvieKup2wu8c4ylhjo3DD4T88WdI72UXzLrvq
NMbJIw92XJrgQU1zNjZ4roM91B0X0JLYk6l7y2A/7hhVtHYn8SMbakbWke6wpWheoUMhxmC/ogum
6Hh5mAqlODI7pcf7TmvafR4hkDMng2zcNl/oevaGHIDndd4ghfRfAr9xzvjaV5nj/qzD1t1MkF/a
VjLEyWMMQOk6a+qdZ1Sfqc+eVQuGTZcNYjXawY8OHjrk73Q7jiSF1mhAN3jeYfhPCICSEgRLiUlI
Tz80LbwnlMhZqADOXt0x/QZ5/jp4wV4KWSwkom1QD0m3rN2qhLZMfpSsM5IQtGe3x2Dul0awEPb4
084hQHffy4aWXQ8Z79JtWeZXpDqijX5ivIlA8COakSfoo7kGMwbFg4eSfoFRcuRVhhcTvC7cpaOn
34i06VcKnor+BVYZdxy1auHNyJU0vrQzgsX/grFAZUFycqZlD3hZe+3OvGvPQNuV+wdc6JiAKVyR
JsyT4/Duvx9n/d8Di34U8FYqMKVBVOR/HU3pOmmG//ssa9d8xxT1j1/41yTL/cPGjAZU1BVizjj8
HyuU84ejM/dGuYSfyfLIU/y3FUr+wQTLENKgpbRZCzNf+pcVyrQJWjQ9gdSSWZeJHeW/mWTNf5G/
WuaEzqs7lj0PsoRtyC/S51+MUIWdwRph/kUSH6LOxCYxnsdfEvTMVAKeJF2eHStp3iyxljm3tspq
xGsO9JTWenEx8wP+eKysCRFe8FmXEDP+8kle/snZ/PUNGgLzFgM712DRQaaDNXv+/vIGiZk1PBGZ
CHWdDvUZTLOtzF0CnIQOkgWGEmcuzC2gUy4j9XofFvEH7gV0Z2U27ooIMj1fx2CZkXO3zwhUhBhk
GbtC1T9//05tLuRfP0reoJDeDIHVTZhZXPO/v9NUzFfQBglAfq56IyXgDcwfKAGnrjeMyNpdDBFs
hKS5JFreeZmIBD/UY1YuLBAzcAkLY4ukKprTbHZclvzBTtOt1U/pqmjV+K0KeuY2bz6ZIw8QWetr
Y6pboMgX1lsyY3ns1hEO5/G9BIwSpq2/q8vQcDa0g/nSRPdw79avArrojSVis5aCJzTk6YPfOtq6
pGsPl1lVLYxZmBXRay1Fh7anxmCrNW57sdMOw1ruolWHTtc/ahjV70oM8o3vVQ9Ni6zy95/nfPv/
+nniOHP4ymCkB2jzy5WfNIQCTV+Nd0pp9z3lOj4nhL9sWYd14sqYRzGROxABmxECclTZtzHETx3r
SIX92BkfJKKh//Ce/nmNdWzYpol0SJjzV+fv15i0A72Lcqpxs0Qq11facMyn6VkNU3PuG6Gd8mEZ
pJNDe6Z+TiWGoSrtxm9ZIV6KFhPE79/OP5KDBaeGzlTbFsIxddKH/v52qjyq2y4Djkn0HRKLJpw9
E3G/7pF1QaMr3prBmi5mk4nuLuod7Q4VbbOJhtzaUeyoN8Pt9IOZsLvKEih1tnhz+957tWJsh11b
fPjKcg7NIFhTE/i0zKbYoBJPwl3bWbjgZkRJr6Cfwb+J1r//u+n//Khd3XQlhyC7ZNeQv3zUeQlg
rMQrRS2nniFPGFATR2SeYfBesDMczKHbovscn1z/u9VryaEH7rzOTWZmWWFXy9+/nV95v19EaMQa
Brh3g+Pol5vRG33iqWud1/cy9p5hp68MvqOXMRHZBS3txWPwsfv9a/7j7AP4zCNA6sb8DfC40H+/
vAx2WTSRZncni/yJKQyHiYn8J0e1Ud3RaUxcRavZhVHk48DLu0fAJ946M8yIOgGlRJAdU+y4D6Wl
vxp66O9CnZEGpZH1H05pY34nf+MS89nyhTBMnk2WNL1fTOA4OKNct+DDjrb5AjWGoO1BN8li795q
7GVQspRWb8pemU9WkdATe/7VAby4Z5D3BqCNcO3a6g/tZDDnS/jf2wyXIa/yjaozc9+qrjiLrLq6
XTtwxNeoTrzkflDDszeI+mxn7E7GRi9eRgvJxO8vg2P9evF1vlu2Iw16SjKPeWj//TpEvYFUxSQv
IK0SUlANuekbs7qkTa0dGsi4d+Uob35m5I+1VgRHV6OlF7n6FCOhj/N/G6A2P6J91Q6FLIAhmORn
4EVhzFc15YUSf9kSKPNI6t0n0N34KLsJKRzJ3OsMko0Wde5Da1fuytMKJuUFRaMDKM/v6xtxZxtY
fQc/FajzhI4s/gigsl6xooLJ3OaMgIyJeBdP2PtSyhyjBo3bmMpt7RsF3sCe56adJNtQlG9fT67E
CQayuk4aJgU8HgF/PSvRd12bm7fMPumo/J9SxiCdMMPTPFWFsMkZV/lI7/IpA4mj98lW1VCkXAey
MYYa8nmNUO3KobIfceTeXI100JSIBWjfnvkiyHED8xjdYXtprpya0z3efUaEeBVVEXtLToLirFpR
nKUx4hhMOfFmTgzQarkK4qHaxvZgII0Og1NAFi7aoN67E7z4DmS8f8dEueXJvdN6Nzgp4+rpjXlq
UcXMgZ1qXVRpjADKR+/uOOGqZW9z7kD4rdxIFGv4Q8V5mH/YU8/wJ6nRKMuOCEFHHMcgc+q1bmlq
31SasbU09NJT4/cHNRqvmmP6ByMLtQOTNTLpCNG7M+zKu//6QTC6hziDgmYoc1JEvGE5qFx8UpTt
c/tHkATfCqMpHjIQfYfMIV2yTMoeNxYL+q500QdV7X3dBmLnGpwAKDXMEy5WwMsKh1cD47Mzy7cW
tRHmtSY4FphGY1FoaAfTievNnwpEnkneFg9N/Fb3Xnarjb4lWWM+YGwd2agXyeohH2W5BbuC+9nG
FuiW+mvgErSGnHZ6aCwGEbUOGy9RubFv4C3tZGcQZ9OM5UIb0x9VblUPLl2IytNNP9/oZOchENeq
re+bO2MquzfLomoxPdybgajLQ9x2iKOj8V0VpvMjy0tGPNrp64vAmje41sGW3KfkUAsUbwO3cKMr
qKxfhZAlI3mvBRKFl9bb26LTn+KACEhjCNAVovZmDi7wU/iXiUuIcghR4555JRzynqrCbWbxBIuM
ZhbCEDxmkCNlNevcyhNSCN1q67n4qShWOdXmGu7rV0tpygfN9c0tdghYrbF0DpoD/tjr4mOrbIIV
S5/kJjEn6lbTHtFvtxlSbl90P2SolawrTC/A0VHKNyVG++BQpAZ9cszmH2Nogk2tYufIVmyDRd5+
/Hpt0TjA+Iyu5B5uog3Mkx7hGpKsFuXE2k+GTzgM6g39rcP2lsFX7ebVE88UzF527ay+fivXK/tA
ho2zpwf/xAXSL/1AK/AfYwMpCg1wf9H426+KwTQMLAiTtB47JoOZ3mN3tJ3kNKFmXFTGpPD3IaXT
s4gTRZ/jzqtw35htdkuQ/jwOxNZY7O3ojW1GeXx6QYtIvsbLl7v9KUP0RQYrdsw2IcKIQO/wOfdx
k8Tk56xMo/2IJ0lyLbL4TcJj5cS26tDmdnWcDICpsKsAgqKe3/kWKSpKT1xIBw+mVNGmyLP3oLCt
F0+Nb4iyd1ZdjZeWlKLjpJGj0qFXDxGRE4Y59XsXyh6q1vQ8zZjmmHRmxLYivgZwqQhbw0Kh9dMW
8KyPKcNjbPwRwNLczbuV+8nJ9r4qYUHE2re46/rFoMt82fXxcA+FN1r3AkEhaJy1JJoIEL4/g7CR
vaAl6d++/sTKu39GNfeqR7sUtxF6Njc/W7CqF38+Ht28drZNUMO9lWSuOBOON0ZlM0QoeVIi6q58
+96kPY7r0mjsjRnpwTqWRrm2bLfYCjtkS4HGFj4eP6RejHAOhFogNMhwcFN0G5IHkzm8R7Y1bAKl
WY8hEa5WZ3k7vjb2ISp1+2CCe71rvh7wSQCTKtP2tEb5ZpxRixrC24WKB+9kRgC564FUBrg9GyNR
/Q6L0M8ym9QefivZqpEenUXh18skaK6J1j0LCqNdEEPrDcCt3dXuEFyRfuFha83q2ZfJu19zlDcV
CmVb5aiacrXDgcc4HYbgo65JLATDvk6K7uYMkFjtfTXZ9sFjs7EOYUZ+i7T7oe3PftFesCryJTcY
x0pLsBU1pwFzUrixvnqeEMD68avj8hyWClGAYC2S/aVOrZUeg/o1BOv2oEtciL9gN6s2eQNkfe4d
HsAodu8FPcNGaebZFl31wO4Y98ZIRnGbkvhp2YdRgP1V8GqXno8B21O9ffB7Mlgd3RwwkHrjOt7z
hWgvkZ2Pl4nCae2KYgvAyNs4OuJjnG2g0qI6XTeuvw9kY14VfRKqBb1bjXHRb9o5i6NR21AOC6LE
k+PXjx6gxyKf6RhFmIabyWDmx6A/POqmShaSxePkDvEpFYzYYHuheLCr/rTP47A+qvkH+ouEWMlh
WOu9W1+JWobs3mBHXGeEeTFHhCqdAYfeZqY/ixKp7LxS3yRWhrSKPK4ncm4nD11WnI8oYgrvvkcV
CKgEqFbdKAyxyLIqrcNbMsOJDeQyFE+gk/mI6sGBwiGnBFe7lxwrII6BGU6HMmAlw9JsFVkifLR7
JuMTZI9dETuY8HBPrZWbnXrkWsw7pv7mlr7Cq5umawhKhD+NZnUUoRPvSDfcDfbIP5FBeqwC+yPM
wS428P4ns7UeIb0FKMvG6mHSgqcylzXLuEy/KkzRoMz1ZJvhDFrCZcMTib9Ex/U3UOWRqBubybzU
5f/Wkbh045a1Uz/U2r62+Q3WFiV/PXKWak7ZxRD6LaEIbvHCF3rtAG28+pG4eWWT3Vc+avrCrOfT
Jg4essjkPojNJzdB+JGq6zA4ycMk5GMbhID+526gS1u0/gHKPySa/aWveQmqGAKqVRuvYKlNeD6M
TQz0O7rX/W76QWIXEdpyT21DwRuQ4prlDNOL+a9u5sF1nAcenZXyGHAZV08QUV30y/f+1N1IpiYn
gnUcTACvvhhACYoUya5RnHFC87yzRzQ0cLiWE7AznYnJUS9J26DbZQ1DttB1qn2N718fbWJremWR
9sOVyOQNlEKARwr26J1TWfSgE+KatF4BsMVI3jnGE3zjmrDf6AmM1qs5eFeGr/mtnp9GNUyyosHR
6o3XSgAnjCJoXAbBJwhUfAOMLZfr932EIX5tkhw6JOg6Hm2t7ThfJK2/jLLwAyTK1HNa6Cjai8k1
NhkL5ytdXrhMteGbWQ/lIdTcfVlCT+jcms28n9b3Xz+CVK4a2woe6rZ6//rAw8gw96Vy7J3RI4VP
p/8w7PhHT+dIi7mLZERocGr/Os/ChkeEhNsbtHLQeYGwBSeDRFW2nrI+FZF/tjqnOyeuAkOCDPny
+09L/8fLQ4FymP6Rqak7Emrb35suV8nQM6De3iWKoFYU0uEagzEGBdbLCyVEtbVC4OuycIMDwtj6
LFvcRRu8BGsoIt6xI1Fm27q47elOZrl4SAuJcOHsx5G7+f2btaT+68VFvmi7lkUX4TmudH+9uIaV
JZWlw6vooqKPF7ZhDUvWodURVbK1077OgK5qJ4QD43hwMEo67mjuGhWMh1M92O07stHyeWpRpPey
z9n3ZNa5Dwdx7OWrwDQOjTMLvjeCxBVroePwOQ5dRWo8PjH8NI7Dwj9rDm4moh2lg4tmjrXt1z+m
Rvev/wC/RV8TevAM3TPYJ62e7Rwi63FWlxpp15l1D30xXkWNkVCVwW0r6vSmBulimQjzW18SCCLC
hTY7f0zNlCd9/sFjb1wNUiYAAqjgyWwoz2PhdRdjxvji/laPeIi/Acv9hIk0j8J6uSBDonwwRzb4
zD/Xk9YUp3//iFiLkpAiSlTdHAEmEq5103pasyOCVuY7qx3lhzen9gwjyp2kSXa+h868lq71VMIG
l+RlbYIul4uvzhovrLcVmLYAbUT6cKeT90Fq6e7rriZQcxEFrffAtrvb+g5KfiVb/VborrvRyGHQ
iW7Fj9CXbyz4iVDqOGWQeH/HBOefv35oZlifiJhFBULejgDJuvn3x0OV/90t+2rrGBlNZBkeSxJs
dyAxCeXzxm9wwp1dNh/NDo4xAmxXiOzrmxcmwwULkPbBzhbds+EXD0VnDzMfHhFMC2CpYJ63/Trq
qNqphIZTllXRQTXm56ja6TLCTkl6tvqtZaT3EHzDP8tm6oUznRC1cjQ8Fxn6v8DG8dLF7sM0kC9D
wDx6KRdvpqeypT4/p6BbVURFDlvbPHappX2rO2mtZJogyR+B3/hlc5Ox9J5zO3oln1PtREHzTMvH
cwYJBf4QzE9OXL60CKxOYS+5bzIoZIKv/k7LoglvdU0N/9Uf/kDbkP95+mUJVlMRjphGdWgrIc+s
Uz3PGop2DEj/FdajFytsY5WXnN1WbL46CcdnyWhhlPLbkSlHKIwnlHLGYor9dkep9T4MDawXo6/v
J4EUxsunDWJW1ONdmzxQnUwjzz/yXMcXwGobD+/xSi/h7fOHRa5n9kenyPq2vbc/C3L2wy1LBa86
hr1lLtnpCHwIKZyFeH6NKO00LHLyZHrOp+ek/Ytwol1eJLs/e21i1PtH5TqvUzQw7A71n2lliqMT
VMybRLbVhOfJu1xIsWkGryfmgaj5av4TTQAx8jVWHp57AS6XzD10I6wTyoDk7FUucpcyWWGYqg8s
b8e1rTX2o2VIBStjJG69qOyHMRrMF7upngiCGbei1+2NrfmPieYTzzT4oHW0Ry/Mpm+VbR4Ggnme
/D7RWaeSsVrNcjFK0Rv+LiotnAModUV+0XC3eXX1NDFa/hS0/zgwHGyQVHxaE7mfOp4kQ/knA4fh
BWa7d9Ow+SO9E1PFErxvghasRExdG9ZQW4s4vLaxcOGl5tZynLwdSzKe42w0sKkFmOuqcSbUeTpm
ybTYJi5ej971dW46gDem7LIlHssI0XTnUBllLoDIkoTTegAZl5Y4+tvOZMC6/ZpSZZ0JFixnOWpZ
tbMnftTZ2FZEsN38HU6rdZq/p5m94jqMr0lWsxpx+uc4mbdnVU9YnYyTS+tGzuqr3GglNoopo9D2
1fxlS8aLN9nDRWhesyGv5KBF8Xc1VM3VEXl9hHRyrSCSb+qkRdIjNNdFr2y066Z2cR3UJaqSpiqL
U8137PT1p8jAZGZZGJPnksEcoJQiNAh4fpDhG3irZszCSwuB55IO4CSIyKYhmP8xMq2KXjAH85sU
LXOjkYdo39ys+T4RELRBDCFeZr/WoXfBdJOObnkZFZu0BD9QWMnmVpj2+1hiuHTc2v9/PJ1Xc9zI
mkR/ESLgCua1AbTvphPtC4KSKHhXQMH9+j3ds7svDHHmxh2KDZTJL/Pkk94PhH20LtIHiz7mupUH
WTNKbChD0/W0O8Xcx4U/7/Xap7cGK+dnLIsP8rDJBckD96JQYHj6ynhjmG3ZWftOIG9rFlgoZB57
17QiKTxzMf0Voxe0bf6aF2716/7FW5AAOvfCD5FeRhcSYZpAh9CyiiO16b9bhkYgfWpA/zgWdshY
ogwRJN0tivFHQR5ddagOswHHfXBxGygq4s/CG7WQkgeYQpZhgTPVWA1BRuECxg2fCQMxR5v7J1WC
jmUjr7d3tTJpXsxeay+2QdOFRZFcvST5MdWKzeDP3pGqaRJqdjoTZkqSZ2N5l7Fpow1NSWh6iJZO
nhDEi5eoplo08uZiguYyx3uvWMsHI9VCox/JbjuFjR+i4VX38OVjfeXy1JeQE2RTPLua4dJZTs0K
plDULrFoV2i99ca1kd1zWkOpvKKM0Y59LyhupmBvWL97C07P6Pef0oHCsOKmABcEZFjo7SlHCgSr
0Th/DdMSbHtA8HVItL8YAgAKuehpm32wCdehEdvpES9i/mGDibDz6qXSJQVvt09rTu6jUjKCuk7k
SdlphW96VMEN3KbNyn2Knar7NOlTiZKOrqi5gpSQe7wTgziO5OXv52JVLVaU5Q5/lbiKFs3wXou2
vEEVbx17FRksbGOQNh3o5BYgHoy7vnwiy/nPLLPuOADZgNYxXdmVhgcPUa7zE+eimeotr/nVDFnf
BOtkgIoWWIT0mbUl0OdqgeOA5RdPIOIEg90t9CqMzCXXGrEOfWhPJENHMYHWMNOX8f4GT5xnNgjm
hP5AmuyI3q+X+59QIHkF5SBOaTqcHOx8OOUp11LpsnX7ON8mceVf0tWJh8MgRLedXct6ROfctWYy
XkzA+1efduVSJOZ18YsP86bRcyhbD26dvlt1/NTmptOzRcjIoB7rKbt9Ai78OTwf4nWcBi3sfJqj
71962kowTBqP9++GzrFZ8/uPTqc9vQHwG01LTuOIz0GaNKUwtv99X+fN+tCb6quZ5MDJoX9nM8Dx
aOqDzxUaA4E9ag/oudrD/U9dFwOGqtOJi6dMd/FaTIEtLKBUHseCqfJXiPEMDJZy7UP89x/NWFOp
PWRka6kXWS7OTLKE9CRlXNarmdTNc+Kn/+31vEfleZjpeaS9k2qNyeP5/r+r1H1HdpYkgL3h3y6A
9+NBFyP7zvNCvKOvHs2lRHRtHieKS8+FMuMnMHruo9G9qNrN9smMJWi5rS7SwBxNxI1cBNvWnj51
3IU8JEczVhVpBH6p9a13zGidhYEWQK0m/hlKQOg5b/O8aMsz0YviamjJ9r9hwoC3cy2X/KXHfxpy
JNVDu1+9vVEbNGT0rr6lEkI8uWDGn2azbDfuDOO/Tg3/UIxtskXM2pChTHdz1nX7FQHvaldg68rc
jya9K0NbacXFGgRg1DX/0PKxfxpmYgHC4USqu7V4uTe4xR6r2Dq2n3W+fNGyJM/3L2ltnXIoEUAm
LWr+qGfZ9aYFbcftniYb4yCNnvZlfDeMhnY3Lw67oZ4ekr7E+qlSUHN4T8WS0Re5rv5DZ/veQ+dr
mExuXqc+zoK71ilu22xh23RzIgJsE1+Rkrp9MdtG7i1zOQLnp5llBsaQdJyH1hY7Qkz+WXolwwtl
tjLED2+7w1F4OnCOlvYhaH+1HUn+HYlEcbUBCu3VYOvn2Vb6mczCcE7/4a9TJzUX48npNA9pSPxW
TOZO0oCCUymPGHGlP1GLsU+0ZzNbaDylW68DX3a6f+lz81tMXstqSZjliIN6d3/i7g8gSFGFzU7L
D6njsZI0PEyMv9PIwBi8zxV7aAs16rnysltlYCciC6Rclg/LdTUy+vpuf/JaqgM5N0UEpbrNfTG4
fzEc8pbEkJrQcMdvcAfdZVLjdB179ekPa/nSsVlxvBngrbC8wGt8KCX8fWjkxyWhbfE+h8LXTSbr
djpBD6yigrRrCNzD3/Q9LrLCbIGVS0dtZA0xbx79Kcr7ZPyFtpGelImF7ga5rHP743a0ChQmiYBI
hxFOxNBOppfnu0XGrOD1/GEN2NZwN64PrlbRZ2dVEyMd/mW2ECcZUy5msXS58K7t+B5rgM8abzWP
92+RhE9gdlIylwpOQ6nmZz7KU0785X1NCu2QmWsRWh1WgGS01amjs6VOy+UXRQzzfkqtlgaoynrD
yHIm4Dlt8dhz/gg6g9HfRlLXxgAu/XGm/LVtfPfLH5EShszKT34GT/m2j56I/c6b7qa3/e+3aEj3
bwtFWZLVFTtcgFVgZ8r99CXIm8rNjOtc1uPTOo2/MStmUcVdb0sZGEV6soJkqGz6H27fepb1ktlE
NDodYXxRXIYNzsO/RtK1R6Za6wa7MPMWIMhRdRMWzTw7JXaxcsX005e2s+sdyWpIH6oP4myxn+ey
sp+Nyv0gMV+f7/+oXxMREgMicqSIM95/eNoiaPmr6fu7f9t4omNurQGIrPHdZ4JrsE3Ylvwfk+oV
hfdGQE0qv/3kb8DdDB29QSzZWPlc/cJQ7zyxuQb377JqLX7hjvWxiCvajHepvyJwESd8IAj/x0e5
QW7iAaUySx0BJ1zXZT25ven8zSsKYIbsR8Ns+0zjI21FXR+fmkoe6ThMXzo93/f+uq/m5WcpZI76
cjvkZTTkkSnXJesi6X5TZ124L9zJyvZTs9iA/mFnv2+ZWSfEmUMNxRViYMpN4vc852iYt+VaZctH
V3ZtBMYWvGU54fi0J+A+EGGmJPkl5iq5OFzAA67r2mflzAP4gWV8aCg+4CJ/K2PLubI2t+ZU4h1V
VC7sGINuZh8Avx7KRSv2xjQNAQc6/2xg3gp8vyCpTadTV9XLq+oJWorU6w+jKeGZcpBRty+cvOsH
CARB19NN0nrLcLyvtRg9uLWKcogUyBK3Qqz4/y+WpG+pNb4xwGts4C4fnsUEwNCrV1mq6Tz7YBJm
kWlP2OkbCFukuG6z2ITjGDvbNptq4xPyHpVPjgvaYuidX3T1biiwiKiGWFK6XrFU22v7z0rlLz13
+hez6B8dlTJmGomJUKEx7tuqs/DyZVBOs/lZrrjg+xwy0P0NKG+vQZ+o7mLjL1JWshs6a7ysjoMj
O63sR6Za0HBrouVLWh1s9tgP6GSdDwzyv700wx9YxEtzURNXIVB+cUe+qP8zzB6wLLJRVdAYiBOa
kc4H6lqz2yTBAfF8nlPPA69MufbilMa5Wozk0Fnxx8w1GYJlXT4KgpNbYmAPFKoiZmcl/aY90/rW
IfXqlU9p1Q47V+vkSXQa18ubgFouI2kPFmWaORk4DlRpnGrDSrFT59bhLs+7CtqLRc/TZq3b5eD6
6xaPHHV5YvZ/LkO/2KE3ym7r5K571vUHdzLzZ6qhgkoZ4y/O3voz1Wn7JPHMy31hXtxYC6a6rPYW
AxD8Xfr5flglqOLu48l7QnwEEmRm1YXIT/vO7yuwO+Ia2O/8Rx5FFTrVUpz+Uyp0cEhP0231mdmP
Ds1yO0aKFxywci8nk/sMMK6kcs826IALV/f4iRwbCaFp2tTo9qgWWhbcjR6Wi48zbocnOqVx/GST
BNKdHRrq1shm5mCs7PF1KVr1ZK3s6GSogtEB0IoaaD+WxbyvVFdc8tG3Hi1IcIIc6ZVh50etvOmk
zSvGp5hGP+gkm1jEPWQw/FuUyDECcRAeMOAc7v+r+z/KF7qyi8Rhx+lnMqBQLV/02bCfBx+Msi9e
eltsi6QkFk1T8I7JLRHQm7Hhfn6inPaKR73GA+HQ9SFr63XSOW81C4jL/y7tLngbjaM9Y1xlX2/L
4obDJ8uUC+lsJfX67pric82bAmhKQQU4XR34NmRzIXoJZZRhfHRXWxXExyZuLi6vWQAgxdnGWK36
mwmSHpz5LGqeuJHSy03N7hcg0IIAG6G/QZilUwc3QToO6T6f8q+4tyR0NicLhtSKDx16FyERhBcx
lJwTnezPAib8Oa4174zv8XFgiHWcZTdd5MQ4CRV4y2/2uy4pN8h7AjF3A9HQtg/32ZCmwxGaDCDc
FAvBYzPs5aozGmY3qrDK+x5GEUc9cTv6lxY0xwNC9Xam2f6BDmc8JGn5W2oIM25rpL9t+B1Nwt5I
dvOt5uxJKt7FJ1PguKzpZNoYQrKdZEi8KHc+Zezpol1QtWMH4eUbVtN4rRkoBNRKHiuxoJmL36Oz
iG1eGM/2lKHspdmxG5wHr13SMwrRNoaXtvf9FPmHyFjt6fNOjczQ4ePQxNykHwyLCvoCgGBAb2P+
tFp6jhOjkFsU/Eff4qNEgyepsGl7oPDN5O4rbvfBKFoRrdqaRb6PB8lmp4gnf3kZF6q+CeYuzA/a
erdWbRZlMW0AVrWbRVFiBslQpNJyChbdXLe1RtbYz77TtgWDGosn6UiKzgq6q5bRLdjtcPU2qfnJ
kXQcue7PYPlOwO0xCnjP3mGohiIaBu2DeQYgTc/cZ3hFD0lMa+otOU2mlnpHru6Or4XwQKH3aVQB
kmq5ztPIqA12eGzWsPGynBIqiaZYl2QAOV+txavUEYctBGC4ymQ3U+NPOkEzWE1zL2Zxeyi7OCra
HgKQpyI1eWGnt/MjclNgrsOrPdkfcq6/sjmotFyL4PoAQAT5gXXmTx//1P6tH0D9SayJDPhQdyEO
g5Anpzom/YOjx802Lqmxj5VfH4b15sOINX/LBfon1SZoasRzlnQvyT2ik9TXKvM2ZfkxTHO8HTIE
kiTLyevNhUBkxYVNyvwf1Ln25Mcu+RMvR9KGLKukPp8c7XnNYSqN9I0GdQcjeJq8biOhogW9Dy9g
AIMKr0w943Ql+JRyE9QL/PSzZMgy3+rnfKwJp174zY5ZxbRxu+z1prOfnaog7c+UIEEG8iznRHka
wxcPKkLro/OOPhjHlV6qjZrWamfynJUZsLjORyMcWWX0yfR3mLUNi4YMXz7PHgAGy0qfxsyWu1n/
09gerAi5hJXFWWlMmywqOIet60jQSON+oANTjF2c1hZdUmTOyKPDm/GeZZ/3oSa171yvIlUpbuex
+904lR2it5mwrbggKg5cU7/89XuHuk3YAZtkZXOZR/SqtM+HMKcBIKZqcJdk+m1O57lHZ96vwj/J
wQf9AI71kLjza1nWw352OMU2bA1Ae4H66SeAoj4d49kuqaaztpIqprULqgxVkCV6Ix6TIDEF4qZG
QmqNbdzybMaOsKdLfUi0mQCyVqdbHhtay8SoHmOhDl56m6pX+B3hekHGIuCzapkf6jlIqUSDSoH6
9YLjhxbEvN4Nmuo4OjGZMTFhqbUpYCHXRFM5ysBpDJnREu8u2kthTuEy1Aziqd86UILF0gmWw+i0
FyjOZ1gZ5H77Y5+wPLWdaEkAlc8Df2EGnqwMZidp/s5oi7PVg05jxNGqDu1qI6Jj6yVLiTOM3i8h
2q33tzGSCm0ObpXQqy5ab5jjybGXrYEyterir/DSfou7rN8syJmsVBYSozNage7QaqppHSQq94UT
IAlrvf3TwJSEqC77o+nIR0PRckhVWUpz92bQymvh+F+ePt2sRtmjqgxyxHXMx6kxSTHKx/XaGD6Z
RheSnkF6D8fSX7/z1q3tPddtCi94Tau9mkQ400wYMCjpVXfCOEf4jQb2Ou0O1Wxh3au4kY8kJBsr
J/85JC8ajrhNkedvS08GbEzs8iCdLttKRhyRku47zgH3QfCZr118mpQoznziBFHb/F87j3D4HDok
sQ1vOZX5B9/DSpx3YxdB/MVim0Phu9GCZ6s5Wco9O4X1ktIkENhGfRWtDmUIyATszj4PBpVZoZUq
qt7m34g+l7Vsmq2bOjgLEpWcdI4YbAztXvNwF4iYM2idQpFbbmxH/zlNEez06bhkurxggO42iJ8P
rFn6zuYDMs3V2Ogr1BhMKdzZehoOZ/OHqLEZ5kUKFFirL6bQhwOiNPUKqTFsk4aGIieenWigfNNt
m9vdBxVPYdNtmLtubArAN8YCsHxKGdhwNa2Yi5A9I26y0wHKBQ3TIMAKuGhblyi+Ofa0cSYjxFpq
AYPOliqK4ymD0tUlaH2osUm9WqHbDtdy4CWIbRpYgaJ4IV2UKZE7MHEsfXW0TL2xLQE2t0m+lx6U
pjEWzKOLCOL/GMZV1e08ePQBCUTnggmwS/5p/TSDyubYnrAghd1kyq3VMg9PY29blWtkd76zSfIP
PWM3lqYBYyFVm6Vmng0I4hP74oNrOR9UIr0J4bcPvgc6drmFBxMvNFKSQc78pGvpp87gd8Ms8Lel
CdrwEo6vtigOaeKIp3z8HlmsQtnI78ook0114xzj4YzabPxDIQVcZmtmj1W3sYex/spudIzczyLh
1c/VQmhP4oxGsYZvAbrZjp14M2fS3DuyfyOHuVoWCac5flhLewkdGCEb2yH06NSKYK7eQhgdQMrm
9l9r5IDBGTkO03U4GVbGlKtgk2UjKTeWgoipEu0H7ziO19i4Nl5GE7x2lVyD95i5AI8lb/y1T5R1
zds25+pCmxwGVz4srnATjZl8RABQkO184pafDq/o1iQQYmInZUFiZMKZAyPsTBMSs1M+WsYImKop
JLLSKug69relRwlJ5uFQERgKhjz/rTUU6rRadp5jn0Jqc74sDslh35fAh/tzNbKg9mUS2Ou3yDjE
eY4ruaz/8Vz5zpP/wnS/pOSZU0Udp7h1Jt1+lDQSm/D26gr7YmrnuG2X4WvihLXzuEmiS7KNrjoA
YuoHmjh7dLyRKCZp2WBIqjpiFG+B+LD4KOPKuOYrJKKs+9WuCaKQVkezJR6NYjpZi1n+qgEubjmm
0mHgfffmEKW9F9Ik/jcdUp5qbjGarFiJ/Rdsw9QGxVgj5xYORlFnZ4NiZk7iEGT7ImXequjmSPty
CLyeYgEt57gvvBY9v1nDvJqLs1YzpBxyhtjSZVjZtgdvcf+CAv7Up3mM4pYJsVRTZOqYcidPmcAh
6eIY6uGMBT5eEPli33kfFBu5vVS04/jqMub0zJSd9i7GN9NuenoG9adJgCi0ee09h+cB6F+YNpwh
cIO+EThxcInCyhs7/LBkt7inpqSA5yL9MNhws7w5LgtnLcpCak7vkVnkz3BJByLaOqN6jHttrPFE
ahJVVS/bq7Ycsp7yL0pGsN7HrIuc/dKsayJlwuZwBu+8klHbZ4xMby+CzW5eAZgLYbU82cnNCV2a
ULXzr5smVMbTn5Ze0Rh/7TyaCaoxJJFY0DzaT5zFyRRzjYbugZ+tu8gqgR1YlnT0lPkfyOMkbA0K
yxiZb6dJd0LmXSZcvPTJtubkTKUyI4lsu9ZIfkNsIeRX/ZEbk8+5a8QV37rfcd0LxAwWU7F0nIx0
fthaPkkzeStrpzuY2p+Utqcx7MbSiPQeoms6D6FL4ccwju9tJ/MdMjhHL8DjS4/pHMsBRJ1Oviy+
WW6zJAsyyfZt+/CBNev2sHjO0ZluJ+rS70+cgTWbwqGpZlfPqf3e8EktQaUT6ndj8Bn58GupR31n
0OluW7q2BXLnbmYeBxwQe7nO4BQwmYH0srYM2yhvGnZizf4OAjRnZ7g7uxuNMDVHTFYr75JBC8e+
G4YDjlwVLjlLQbM6ROGMiPp1Tkj5aayPeexS+IEHkNlkd+0B+qNeiK0/mNZ2romDDzZgh4Rq47zI
wkogRNElEKi6KPczbq81Hv7qqf+sNw4x5sbEJiwniA8dAIsJIQzEYHjLUQU+nOIVg7yb90dPc0Vo
QDTIESMKfFYbGveGl0GwmFKOLcC/DF8lnMlnCB2XjFyR4/6uq97/1F1MTENWwZcWA3cXyqbjSgrs
wAkNIkKSC3GIGLpoasSxiZ0Tzq5ELLkFGWYYY/smjz5DH671YldoJ3q14yN19X5Qa9i1ACkGA9Bh
x1kj0BsgBWaDkg09TqOyBKSx1CjMWJTsatxRzMNB2/cjuPTp1lGwB/AFHlUDzNyDFhgQ6nukizp7
6CZIPDQMcURrKnjI+36c35PULgDspIDHWVlT4lhR1c7ffk+5X5f7cpf5Pxy00l01u49I/puhpF45
a0BDE/InS+QZjz2L8s5jko4arEWtGI/8ui9p4U6BUPGTNzfvWUlRDUk0EUKBWXGf0IJFdzOQWgxC
XegZePk9ReGBh3axeLYBWZa7KBYmxLUcPZF+iY4UKwXmst+OJnboVdJvRVJt5FM5FIX+JstsL0ku
QqctaDF3yGeMLXgU6JCYUBIfgSMziiCzJwvbh84zVcgvK/W9kIEo0AEDTENXd0fbwL2BfG96vI8j
mYCuf68xwm65qOCwyRH8CCpE/QInYRmyvR2rYIQbHCmvYmLIH/BFzt+pCAegBb6MeqcE+Dw0Bzsm
/TxPxpVPcN2PS4dPwX8VnPwgXVXh5Ma/3V4dWrKKtFFLEUw6d8g+AcXclrRAWKUmcEPxrYeecBqY
CuLL+Dtalh2igCdbU+3MqTZ30jFD08Ds06wzl/1FbMg5LEi/l76nHqFahkjX7PqxW84dXJWgt1Nu
m0ORsKQR0Ej02joPfQ1uTLY/zVA/NUMBmoi7Ue5CTtGtfNdm62fD2sLvDKBW7kCSuX1sZs+ekSQ8
svJZE+YaZlzn2ApZA219QfpMd4RVue+7lh2ZVbG1XHtP4wQ1xSMtTbeIcpAB+F/WiSX9hP/Q2zvq
Vg55425LI6VUbJbo2N+FabSs/0izLBBUAErnmq3DFAxtPZ2Sddzm+vQSQ4g8p9nyZq1iiaT2ZGjp
1+JaT2493thQabGN+1wCA+N3lFmVEa42jSMYTXamh+ers/8UppieWs15xd5nnbR1fNHlR2ZjSHcx
XDHwxOIhR0boWrz1OIeFXQZyZFL+BpPWuLF1inkwZwqWBMg3arnOSquuotZRRJfuqIzcDTDppJFv
A8fK83cpU5t2dw5m5cytrcMWspU2B0HM6ntC6tdyTidMy9x+XWDoE5UcxC8ySuVMPkpVMgadiGBX
ev+IJw7DV9XA9DMLStBHN/LhhzDTnr9k3bz4/OQ0heJ0Gq3+IClD3aQfZUaXZbKnIrGnkkUNwy+d
9MUV3/WeaWWGvS99zVosGMIerG1t6ATT8Ix2thWp1iJNop2WtgNjbjvPDWp01E2/VyyxUVpVy6aq
61Pf0Vyu1PpgEtkWPuVFOIyeGf/AaqNWT7Qxr5j0AM1702smWydytXmIZqOst8TxQt2o2Fhc4DVL
geuhM+MQ1fxlGSrrVA7feVu4Z0NS4BTL7Qr1p5+xDfq130VoAdc11Y2wFcnRUSZOq7oH1twmd0hZ
yZkWtmX3CRbyzZbldilN3o4qV1uvlw9u0oCApnyINbXd9dAB4zE19o1W/GaQSyWW2VvQ7bBZjpON
bc7UIiBz2YtynSM2WzLYvk6Zpks05lNBmjgqe/wjyvxHlRZvjK+4MACfhJJuBllPG3JDA8psl5Ff
6j/lZD4j89YQrsz5Rjx+qIf8tzNWalt1yRDsShs9aU06YOGEs2WSrkE3oWSsdk75kSpemxxFqCkh
8FNChotGavS1rIpXAFuVnpW71smGk9st+8VQCSu9KfZD7T/mKdyzm2xF/fy8NRMhonwegPm5+JJE
jnPBnlyKFy3auDkT2rZaL3ql9pYnLNh3aOHxiNTEBZRxj67yULZgTuMZAviYI/R0rdrJcW0O5mB+
YKtT6D+dHhnWn2zMtL2VvSwutWVuPr9h76NGgYLETuBZstFJKDLk/mo+EyS9tC4YlW6t4DQNK/bP
xV+ui/yVd1er54NVOFkCam4sJgkmKrWF0R7g8rz214HJ2qaYsNnDZYcbjKmWlkMSrMQO4LQt+4Hh
7kYaw1OMPYLjM9C1vITIlV3bWugn3a2/TVmegcvZmHiNixoFdBnQ5SN7i0ONAKImLaCocXVcAlta
BHIdkzjSK19zde56XIjcKUfJ/TbtEb5cLh1p0dWoQVDV5DLskpWJpsjqs3DLyzT+amtq0yagRfsx
Zr4mKkFXaQNTVObpRVQYPgxFy5jG+0nWgrbiqPVyi4UDA5mS2s9imW9jCsuT+/fecGDHei0DXsPk
JmHxX8dec+EOGWMk5hnhsf5KY7lPSt78Cqc5qCoTca/rNHXM25swC2p+QRvyhvKsG8u30lv9qLz6
GzEGQl6HWlwbC/Gm+oql7lX4urVvZP5lWoDpOV39HkVdBei/vAW9elO15py9fGfxGubk6+iIUB7q
8Xry+4EenzV9R2k0AVkQHYszsiASeX4HEOBfunSPK2PYzpiLU6zjRlCF2/I5aidX78Z3rZR7vbVp
wNJGUGw2eFtZ0fojzGd8VlqgqeR7oqOGfpIELiH7a1ATMWK6pyNo16A4S/2pEGO87QuLKeZSfmWk
kExSM+PCzWW0cs58ABZyl2exq43HXNUlpsxaRYvVX7QBBKTW/LEx5XOP4xTpCTyC1UIHjS4J97CF
Loy03lN3yB86ygIAmZvS3MXCrxCacspNyHmFSoxbSceYJcfxUFl4x3CqvJRutWy1yXqHbEK9CGo1
204AX0wDhMaJgVnwu9T6T62sAR+uFjzJBQlwKquXhOKoYjTmS20c254c4iqGrT3SyMQG/7dfiYkr
UT55Ma4haWXhLH0iNRbIVLGi0I0+p1PMFg4l75WKZA1QSenZ+2hlJ0Cp416YGQe+XDNY425qdzFm
tNDdIPo4kgam46dYiuvgAhbidzVyn6deeYyBKq0THX4eeIVgbWIaUmOK/IjLI4xo2XFeneepybVt
ZbuEE9vmCgJvfaaY6FFWesgDnz8V3vQyuOhwanlbRtW+tA5BtEV9kmRoznhK34CZDrMRX+Y6vlRy
fkkavEVOF78w3uDiZ35nM/p7IThvw2PqU/Sp2KjP6mM0dC7z1L+WacZtYEj0qPeWeeNmfXFuRgrC
hpHiIiJybK/cdlmvlx/47SGFktZZ4c4Ws/wyfED9SHZ5WFG+hygU/4XC35+mnN+Uv5JWKyRTg0yv
y7NRxsV/X/gVbwZGPqDM6DJTVfKn8fLbmS/9a9UQ6ewMnJcC5K7ZnovVgTNy3TGDpF6UwHkaTELu
17bnky+qXWFx58cKCDTnt7Tw7tGFJFAxKYjVHwku1UHdmF+5+pkRATZTohuXXi1spm4qNpiNf8/W
+C+ruPBYC6bT+u+SQNQ0JoTP0nY+cp8Ld2HQ1mJxfYC//lWnlkd+Pz4Y8K0iAcBxI9Fh24VTYJHv
Gq03dp6embxNcAWwbETZZFPRgtnCXt08wtaqAm91fsnRxAVNYcYmoTtqTJCAkzHfWmru0YEnHXgZ
Rymwr6GOKwAKIRIiL+lks8/hp9EA/G1oECUVkhegFbELtetAU5q0fgamDZDIf89cLTer3kcc4MsH
hUbKuGLkjL8mh7EFH2piBuLKZdG36Eyo9PQdSmlRaTELTOj1m2Ulb7bGopZ37/BT1kAzR0jTY/Ua
aysbvmZx21MmfnvP4HLfKlBh+c+QxiXtu/U3N7s3b3WzA5bZcYOX47n3vW4nEbIz3bADa/bQJ22E
ofF7sUdiEzcaeAlfc8GjZP6kYvjL75yehBw5PKeF4avFy2zOccxli36IpqXaGOj+U2nXIW2I20wR
plrbHSMlqCa9l0T8oF/CZXhhCf/dZ7mSgPLKBouWqf2jptH5O7RHkjuKdeA2UnB6eUB9+/RaRGZh
ci9WULbHmQdP5xKmowamQtlb1+GMxFJZkoIuOvtiCY4FdgkLfEUc2nLH/YqXgRz98JXVyRzhDkQC
EYSyQSvfeoJrwANJ7kG1tdlpCEn20xLBf2nCHvIcuIKYYaJmn4sciOjSmVmY9Wloe4gk48LNyk/t
l9Ufy6NnzO/KS+H6Fc0RPa0MuwoTRzeinrvOto8Xh47WnNeSEdmIWSsyDAOnXL/T9am9kFRmOqbC
NcVN7ZY4yLoerOJosNaItHzNIBimxEmPmC1gJION1eeaCKUgkBWn+5VLfKBz3jVnKomynG5mf/Tw
DKxk14llHDTJU983bEhahkgA6h4hjEEuJbPN1bCQCjgTzcFgppeCnE9kjb9Ny6fN2WkrEk9GESYN
IrzTLtyEjPS5c8wdk914O3YkFwaOjJleGdzq+53dVCIozILJv3hv0wnYwK1tz8LYrI/GgbkHuYk1
pRvLeaml3QTCA7MKXXbgoEjwLgCp8KPwxPvTZ8ztwtfd6mBUzosJCBUrhoGoyuGjjwGQMCxof3dc
8ZfsY9DlFHUeBU3awIMI05V3hMPp6GHn0KYlAAMSVSnt37N/674z8PfHXhbFAn3e9TiXqgZlfVph
i+O/Wbh8cfisXNj3+O9vkzSQhszlAmKfyAJDyv+jx42tX6wnlBGcdg7s7ka9V9gnGyqDn2VT7idB
j4kmY04+rXeYEQC4yPsc1QgLs6QVO1V+tStPZR6bn4mwqqN/0wZvMoojF5IdU9dg7vIsJqTEr1pT
R9BrLj7OqA0WVCv03GLDZbcLXXLSIb93mjW1LLTbMQvS9X+YO7PluI0tXb/Kjn1zbho8SMw40e0I
1zySxVGibhAURWGeZzz9+YCibFH29nY3L1oKB8OcwEIWMnPlv/4hPjSlrszphM/qAmeViqPUPI1B
2sABvS6MyIR32ZBSrmSajAECErKihH4j1ckXu2CPtbrLxHChBskA5RXMFj8YDMrn7jl2om5jx3U2
11K6+aX2AeIFnE2zDo+ANxhLqimTLM5T4pE4wVXg5K1RJAtbT55xEx3Vz/K2aXvkt3Baa5833xq7
RjAEkiM88kWu9jk/HSagdjLhJS0QuhTr17Xtf2hHfrKGrEyRUkRwa9hR1zb5IddGpNLJjoajEVqH
spPmqayne0OXRsF0/jWyyR7TuSWqhyHex0QExS4RxxARnlyMYNY54tOZbTcbVJFAz40/7HXXuZGJ
wwQ/4ob6XKL+J9EeEdBoJSEoIDIHZxibIkI2d/Q10xnM8dlgh/WWeESYdWBohYuLdDOMyXbx587A
5R/HbaCuQC5xH/JnseSAayI5iaG6r3tqYJ06uRdBgdYyZJY1inWoHaL3qFbgWxR3EHD2wnAN3C+R
UWMIYW5SJNQ8N9aOeCJcpN1+ZgfpdZZ7xkJKKLXdSvlkKBF46I1VS9KKEkdfscrNigaHICypF12X
ET8KBc7qrXv243SLTGpWqDnJCKZd7AdWBLWiCBau3m19P1w3ff/CUS6aDaTbGpxOJKnsDuTF7ONE
GMu86ZdawRmkwax/GbMHV6iidn0jLu0yI/+5Se7U3MDV0xoui5YsZULSwzkY5JYITyzjpD6eU5hU
nH7ynVupN7WXd9A79HAFM4DQTHOPzzuJk3AFjETVdmgXmQpd6CyttttoTftZrokug+CdwmEyroAc
qTfBDBZxJxZL+tnDYaDRNoSxuqIMhjtBRFhlBOpmuI8S+VOLIujWGSUiXfjZs6P4CmH4ZRE+d1F7
AqpoDpkBhIQJICIprNEVjJpWkG92+IyjHdZNfLZd72NQYHzcJ48tliFQbEt8qZHYLqFjfqWhpgN4
eFea3jlroyL91y7EvRTYxzCIj0J1MhicsrSA13ztIvzxA7/YazFYaSSLh2YMp++Jmk2q5qX2y3gF
NYT8iY6bKh893YGRosKnbopPSUinp2SNHgweYT/ikG5jb+Uylzb5yGo0BnJ4NcBqIi6WSt7flRaB
2ElFXRImnAOcDA9iRAxKrMPGaUqgRARcWPKneDEMdw7W2Yceywn8ebyKFAgvA5G0kOxoLvAMjL1V
i1EwO5DP8dlFQRC9kGVizmFyfZLINlg4g1jpiWRzIHbvUM7CLI8ijR1/kflys0TlVWAi2OqGvnKh
p1oejQZhlvJa9xEMONaOxtsqGsn7PY2OymuvBflpPB4qxBHXNknYvCnwSzKrdWhCQoN78ckOG2lm
DbmGdlFeJA3MdFkVIxM4OARUVJahrtTuaxSC/yr1rewWNIR5nLucXJRQVt3r0JDBH64iKejXQHEH
GeLLTOA7u/AhxK7i8iazkh70z/dnRJ/vkDI7K0QTM6cWyYZ82xWaFGOjDS6xW5q2UGMZAEDtl/q4
dxt13BwsmdN+Z0jLNMC+zMS/ED5hW0urPpbipSKZpB90JlkHYF4AH+3QfMYDYhTIVunS7tG1UHCu
UcFhkp1pvb/zo2rP88bb0wzRytyZklzuc11+EMCMOH+4UHyoBhu0YweUbA+2QWXEErKybSINCwHe
XDTpdVc1x7ZQoLNTPmSAUFCAvWPsePbC5dQeKBkwRndVJRjKSKOIBECfaKbOlDZSIz6R3in82xbw
HTgS6QiEIyuNyUnFTESUVFlRJzWXLpjjrpOzGwwl10SfgHkSyrfv0uokRMXxlEhtpNTmI+V0Dvvk
kOP1ztk9TA8GFk7HHGrrrOibSymr9Z2raSizjeqYoX1bmcFJkU5C93DDkMHZ1NLaqNROsyGTXA6M
lozEDXqj3pEZX/Q4IUeiTE6p3ELVKjz3hMhXn0HJgOVnm0viwrGN7KmaPFhxUJMi/bbjgVO7ASsj
T4G9qbvVVZkX5VUSNuxdEb1PEDw7R7OPS5SxNyVVAoiROABB7lVz09hY5HDNEt1s1hyeYFmaUDlj
mv2ALncTL1QkLF0ikLQ19nDwUjx778Gkn7swxGngA+lNP0Z1GO5hAVtkaRjK/YhdjX5UVdDyGA4l
ijof6jNctXvoSSDE2N+UiKcABfHYYxSpzPxgiagqYH223bu0sMbKpfnckXhLas9aps69Zt8qr+Fg
K4BsHvtlLIr5NBCq3gK5DlABob7iowFhPYTWbNTdMfSt5QBBalvAeL0vE2R2A3blnS4ZtNWRWboe
7gYeVN57j9DGphvkm6ZJbuzaja8UqZlPf1nohJAWRdkcnDSw2DlCZJmNl9w19hNsZgrPLi1xC+Mr
1M3+wivR+OIzXwj0P1TNtGdyW/1A/EwB11FBch3gAju9YwbRjTu8FU961/aHiZLquZE2p0p0jy0U
CExOVXeF1jGe9aIC+Ibne2WKXLtCzl4snB6kf4Y4GqajgE/ZKAGpFLn+HE4GNrFWaXcGJfMI5VLp
UM2jLEZcBlhKZMOo4zcBNfAoXU0a3+lDMgDyeJW6FnVxGuil3Hb2uuxoOrdBIm1wJdvKmLTepDSB
5xh50sOUkAUTZnycfr+OoAjYqvmgd2gWXXhIqhStTWocQsn05eQZRNJBs2rTDi87y1lPd9vog7OG
oMmfUTrEh30T3CPmLJaRF0IynfyN5AYhpgOSvgHWdalJIxKjgL821FMvCcFFMG3hrsHJ6deuhO+n
a+nBoW2iu7bMWkSsY3QPCr5VaCLyY/KobGAlorkiv2ONfNRKWd7qHSQqaCA20RTbYpTZkYy7mLxj
Y6xvl2HtjvbgWNUB0mSzLDZ7yNPhUchlt9AQP+y11MS+p+8c4lRYH1v4cFKT6l+6SEXpBr5bG95d
H7MrRQiFF0IkL0MyuPtslOAhwME3YugDOKJed8R4be2VmX8JSxH2qYdfoUHayU2rWYRPCmcfDeat
mESUZZxfJXxWFrByUyeRr+FhzU1ZLz7XDhgxbAXvmmwuFZoVb11g0G7p/Gr42AVUfHF7Srwmu+8T
RjbLOvcYJh+BhdtjOxoKRkriQIOtT11rPsqqxgmm7rJ4TrD16CFSiviQOX1/CnLK7GJwEd3E/R65
e3ldaBSLkw+M8Ix6DI2EWUtIzUpLIFux9Bj7ePgi8fVlj1oSgS5PFxSOWxMngIXn2ekD2fMLxyEb
VlEIvnLlmA2pasx9BgmdJik6VTh2tLG1zNpIkgtldux0K6Mypmnb/oRXIe0MdPWT45DfQKcyvOAo
oqARxI0GmAuw+/p76GrFQaGzgAd8LC2KSn4CbYp3vad2mNNm95MBndn7JGNEqnZZOPnA3mWeJD1h
HVBFtO9L0gsSwJu+96A/loGGMKwVQKaNDBr+WJBsuqGR8xiNFgwtzMSZ34ftKoowqkIHtwtNbC9T
245WmsAwy9WIwdBcO9jpCSVxxQJ8UukXjxroaVChJiyzLBi4QRPKJ7qGSZZYeHgcqODN85QJuLH6
ttnAxI05Jo9MQS3uDyVYlTeKgV1nrwvVvGpHsS7Wbd7KUVE7t6akLOXI46A9viWOVyJYD0Hl+Tm0
ITRuL/GXt1eJUvN/wUJ0RnZMUIqv6sKhk9y3u1QjhGfyMqKws0lCaJMbKSjMVVLCy/v9t11Z/ozd
gXlV1LQ9ODxHhKN6T1DNtyGyd79Li7UGCrnsUoFdHmZpl3xhFdr5frLzykc7zsQHsImTrS/rD6lX
rXDHzR4LDYZ9NO2YcQwzgrwy1g3vtkuUYmbjgjMtiAgqsb5IopVRRlAHMo4/2HZySE4tMCsEnm3n
Lib7RNKW8riRD9Nmm/ras07kOk4eQXvAt7891DIaKNzKxCYor2iNHNikx/X924fYejSVVL4iOOym
BUugXuJbmuE8Z60W7abPBjUgsKZt61W94UTQfySluUBtTbSWmfEQ6L2m3khJucyrovmUVNS4kAnV
o5vG/gEOA98g9MHRIa1R9zxUAgqC1fUfdWVvNJ69TcyaiDw3Dj5GNUlJ2GpzsigMASgxWthGzXND
QtGjb+aHRv7Y5Y7/gqMNPA4BRH12DSK0KN16zotL/vepIpgIkl36IEl4rEFFeQTjbcwcVU3euSsR
wgLQoBpOHjIVBIGZAFlXjbw+KKPfid6LhzCO1WPhP0wLrePY0R7S70ezCOQ5a4p91WUOLyJxTwHR
5zcKNhZtqC0b1WPTb/PkCKnsGs8+aUEoATcnSu1SEs6nFgnIDgGks0kid1hO1gmN2566UeQWBH22
7SXTu096+6bHpO6yz4V/X/sClM0MMLwbv6mOejhSN+kM5JTqJFZDzZeCvQXb/Jh2YQb2hqp/KDG3
khq5xyRMwKg1sZUlvaVbt0EbXpcZi3Gpgej27HSEyus3XUmpMAtaHABcd7RXidZQRHArc4AICMe5
8guk8pKAbzDKd4ZE3p83/NxqbJjtNKsQ+kkVL6VTZVTRYnV+c9BLpRyKea/nISYTEWFVlyKFTJPU
9wGgIyy3Ttp3HooVuL/lwdWG4uCHx2k9kdykI5vG1FCs2PKWICWgBCbKZjKwG3p72IJTcHCoaTGa
Ye5/xs7g2mTFOuSIBjHzLqytLIf5kohs3FGQnS/dtOiOefR1qnBi9jWOr/g+KW1lrkJSZ/fn/T0N
zf5EgPBDo+k2+C2rkachDITwkS/VQNxkuBNfWkpAEAi918HIsGqVtZ6y1FUAa+qtYRd0ayrVQcvQ
m2CPvbPloSzmte1Ecx+ByYLm8U6GUXVVOaQsTa+IXpJ1fX4JkAol+D5NtlFNN/tAbhNZlDDyZ36Z
ZTspGD1nYbnuDI8UL8mJ1sKn7wg3wN3gcneXwbTf2GURbNhiAZ4wM2Isx1/CivaEs+5oQpleGxJC
tDh0IJaw/KMjhktVxM8abgRVWad3biEfoQCSG1UYfEYBP5dQxt8lLWcrKdCQuWXlITCS/ArVG2cG
pgNrSf8RjXd63hZMVFV1I3FYQ+6+Ai0Qhyw1SK6Wi8PkG1Pr2aulTzJtgKoSkLDUuvE8amEx0+Gn
faPnIHsZ1r2e9lzSEmBaLZtRRBjSEVIrVbsmUgTbgljfQvO5DCIvm082MqIJtNMY5ZQ4MP3gun/F
UITZwf+0urdGNY1NRaFfTS+FhDctWzfo1lhWHWnp1QhzgZNgn5Vy/1h79G7jsrxChaPf2u09Tgfr
IQq8JzdKm3moCfBJ37BXoUw/Bf+a9WQAWzd+vKpD9TSFEpijLaNAH5kjwJ4NiPZgwr0eWZDPNAhA
U/rmZmdug9SG9j+u+mTQXOm5a24FTCS0lD5WPOMhq4QhuNRLysnp3JY1ijKHLAFxfDypQaYiUy/y
0/VorIn4wf8qu0Bp8P9XXUxJC8dP3aBChtk+GhMSCqxtg7ZBD2Ua0A/zqls2BEaRWzr6Dogg2rYh
KwWcM6L7NNJQObeDjI1aY5wGaGjk3edShtSSEEqHqTRWwQnpPXfn/5VQhoC/FAuR5vqDamGaawe+
voHhoD80lkffVUk+JaUZHhIsrFiN6nRWJ4ZKto0V3OgIlvaOnz93Gtqnyc+yL+CxyH3VzJTUMm/7
srIXRfGV3AokqUrEh0yhTehprHhK3dLEaeDSIvRbWbEWbCWHTFEch64K1p58dNOFjsqPNuAuaSvb
Z5duxocSHTKIj2g9MHVt1VMhQtei0mkdmETTkSCzTHkr/EtpIPhZajtxkzgaSGqYf87yXqINjy+H
LuN3VrDlTGvltGqyemZJrdAS3mOjls45COKO31IIWinAwfSqIuHtIfW6iyrT641u4pXUSqqN15Wy
kYX7tQE2XkV9THN1cj5uDxBR4o0NnWfd28bBzyr/Lq4OVPTZx0ojUTQpDP8OQxDyYEcjSo0HYPzN
apR6+INbrqzU1uZMW3NVWGWyyyRyGUl3uNWwQ8krfMMJRXtGlXkQMr1yHyH3VetYXxGdKQBxxtck
dIZTaTQfBl+rV6LzgAYczblLiUFpPGM9QGSZw4yur9JK2nTY6G2Gjk4ovSOUnpGvXSouB7LYc6Bq
11jJjQW8VGHXOu0NrmyxW+jVgqk7XLrKQCORlaw1ebobr18nOUVVbyB61j0Q3yQxtg0EmYNmd59c
AgH2pj5Ye9bIEAcYel4Ra+xtxnrmxEN7VyocUq1Ie2DZCr74UX2txUS/kqOwo7PWLzJQ/U2fieLS
4rGdhQWtsy6tzcW0249NbmC2/jC95r66TawuO4kiB5sW1AWTC6wqdcF2qOTttJnpo3y60GSmMa7u
Cja2o0fr9NU+dx9x022Onm+3DIhpLX23uElFq/AuW/ZOj9prLVI2+Sg1zzPlumwlRABGs/OV0RJh
OGBZUi9hn8Z3vdMPGEVQQUUc//TRXASHI5XOYoMBCI6LN6LOgh0TBl7UUFOjq/jS6nJTXP/+jTBy
9A2O88CSuXdyRkihj5yvZFrqKwTXz8Cr6qpoUz3C99V3j6QtIwiLLWvHkfKpgW5Da5y1S1JDrLwz
B7bfWFV4ibUzfGwXWmFeq0lwix6OgNXUtUaxGMtJaXiLpMYrgHq/B0BuinkiR1uvK/HcryPnWNvQ
i3IrzE6VS0tWYdOo5l1WqgvUnx/hVqofQiTbc13Nvw4QELYR3ED2LdfiJOctJrvY2Ca02cTLezsE
SCPZH921rhXaMSOvzGclnyFJEEctczzoct1KTrt+I+VY4I9ebVdeEV9lzuAesSaxV7UXYkI/bNBi
gQEVQIP4/MBkGqNocNvxRrUCB2usruiqBHhM5/m9EfYBIByIiESAFwODG0WNlnX6Uu/U9zruNHM9
FviXm5yQS9v/lDfJOoqjDzUtzkup1D+FBrhgFrDuJ+IWbmB7rzcYxKW1gkvftJAAWV/GFaiwnOrG
XRjIR98TaC4TPSAipI23/5FxeR/sUsw8O8+p92N1qSKwXv2HrHiJCf6js93/dyJLsf7xB38L22UD
Av2JAGrggULb5GWPA2ZOwrAK9tDiDJ2r5QMBGTQnPRR9MMZP+LffQqZcIpliOwiU27azP2eKsUxS
zH6GlNTJ0NVPZVYdFNw9ANYJTtWCTYSA000b/OpMPZ7RTnyGNnRPoAJDPpo4W4m+Vc1gdL/RINGG
7Y1XVzNbZh8mbfGWkx6GRLRykSwTsEnHAEl6Bgen8CuQkH4poZ+Gg9w6IVJzD3Nl7EuFRbsxV2kr
DcPM1f4q8/Wfv2do/Unyk/qjoyquVaatCWHrFnarivmDASykEK2pgrSA10K3qQkN6lvK0y5t9qpp
NHs4STeQQ1W6nG5z32HDFA14v4zO8YcwQSphApbMchNjfocTDSQjGu5MnI6Uas1eW5KO7A8mwQ4o
5ktLN+aWaoiMiMbxV14p64+FieeNVUj4wg9IkDxb+3cRR3+8RUxJDY1q2tYVRVgE1n8fbtWybnZx
aPGGjofqodPkbt5LhPWgAKb1nybVfDpIS2aZw4eEAKzLTrD/64EWPwYtCdvWUCIZls6fMWHWvn0V
Hr1lFgU6rF6Bjr9mMaKJR87q5Ad6tlOaChQUUcpMIi1s4ZBDyKG6nHuWkX8ZEETh7ucn/8ZV9w8R
QOMLMwzKM021iQCavv+dYfJg94qUsOZAd42x84rFIR1BESSr+WhdepuSxVcLgHopIao2KgIAJKjs
Ix0AyquJYvOvR8rQxkCl73NuFFnRDGaXhTiGd0398Zn00sQoHdYWyJHWLE3Xk10pqQNKX2ULmjQt
RlB1uXYBPR8rK3uWbbO5LdFGb+FrJSu6zDGB6RCD2JkqJYp2klei6bMphYYOwqeO9wWAhzjaZFFG
kU5OZBlBUBtk+8FLIix7aem4UjmccDh98Usj3OWddTvVz1UMwD7FihmfpuPEVHKfQWtdYmkCAULX
IozLgCDuzTQzJvQFc8OSaA+mx+B6n8+BPWdbUxJF/bXvS8W1WdmPjO1NVBF1lQqnJb9jbyUVt+L7
2h3y36vJ1IPmaXStWB/l5bmUxNGlwtIgE3duyyE+qkiJn4IfOqF/BlOlMTICin4SntJsKLdOgj+J
YzXQO0jMHQsoZfyQKn05l8/5Ho2nbiFI6jOT9IZl1lWEghUdgGlRIgSqfcSU0P+6Zy35Wqpm9dJi
fTDDa5KOuB37e4R31VWDvm1mcBLH+zDd9oEef2DQNeRzfihXN9OtYM5Jp8FRyA9lvRA6OQ2+h9jE
V/Vsb1U2Ta7G+Ro5ZbWid5tuEwm3JexV8hs5kolOa3QDC1sThypN0FrsgkeS6rOXShVzBLB07HrU
blqgpMvOauNjYRc3RpT3T1oPyIjdv/3B6ehwu0Xc3bWwYYACk+q6R/3WkTOiEonGHlb0H92eBZ4e
RriSB7hXnLuT6x6RFcu12n8SVgIsTpyMOuQbL5T125L5rYDM4sJe0wkIMJavTXhdqdke1N6ujlpp
7dUIo07TvaljqTuZVdSNoFJ1tritqlpbMOUwdRLp3B5N1SdLRyxBz48NHcqVGE1QxmyxQ25AApGN
DqKyZ38KUx+Xe/FsZyJjuo7ma2lLyDDmAzsEPjByefO2GnhKMtYestG3W60ILhO9LK59+nOFDSNK
7XVtAYmbR8VTV7ZSUXakVkFWcl4856ho7hvA/8vfPqtiVG0DKBdWm7Z9ggxA6EbTmQ8Woc+5pVjg
xYJqYfwj8sj2DNq04kHtr8NSbglQTV8MiByYCfku4KJ6Mx2GW4JEdhzIsPEnegtWIV1e8nU1WPIA
Q8qQLHw6fWtHbWBCeHK79fIBJ9daHzilQVc8L64DYNDSlCnoVHQ/veXBtpHcA5xlikuvjZiAtIeZ
n1Do9EGnOHOaD3qGB0eoFScnoKHXBsqXWJGtWw9B3yarNA7Srr2eENq4cdi9bPElD/Q7wlS0Szfg
g5z6H7Dqwy8G3UAvevnGkRqcpUSNZ4goXBgdmX8YwugIaN+dCvJ9VzBLMFUXNFostSr3ZlL1+EqY
SrknuJTuSDjsJie9QTNffZHN3KwvId/Y89TLLe6kmqHFtvZTXeng7qBm+iG123orS/KxCqz4hAt1
TK4aOi6BQ9MKgNHFQG8o57UcVTeeW5JRasAzGrT2uqvd9Dh9KEc7XJcIEvg8kbKVjdi/NZJ5HBvN
bdcHJqEfUNqEiQG8FENKUwE813Rlvsa1ifo4k5StsFY6gR70t0k7sQYsp6ZtGQ6QvG07a2009Ndk
KShX06uPBxnxQRpvps8S6zJ07Hkwemg7zTaATbDGZbl7sBRnh0eDcga6h9bBObHATGog+2jXmG2E
uyp5VpZxGakdoJski1WhY7MwVdYxrg1VbVHNjXUMamHa8tj6nLyK1iHC6fW5QLcsaW3zbtNfh7Gl
yvEaj429P3mSeta1rAfaztCQlhV2FWyyHvKmRKgjli4DyxYWDolaHOHiFigTkd13BBYu7N7o12yO
eDxq4aWGnnCuuvoT9qa0oxE0X/aD+TQgE9kXMqqBXgnMo8IcOaoC0xBFxtii77FciOgt7vUCa8Kg
A6iNnAyMWyuSTaWHJSQEhPRK6WYHYtdL3ILrfhNFHb7SqPDhIYAd8FxjoklO8vI8X6ZDc0xCjh+p
0imo1AE5F/VTZrKmDUWNLK/rEpBudx3qHTMhr1DzoQAdM9fUW1moO3xp83Vu6gl6QHXf12n/KdHI
v+m7GmSRPGAE6vg/N+ETIIe15KAsraMsfNBbR1laoY3hIFzide5CYk0GSdlzcMQ3qMXBtQ3Exldy
ZVOiwdVQyR4wsgnXeJ+WKzfLrGuVU+nMzdtnFagDTyNRLTF8g/McQfhycDy4VohVWjVRnB9s7EHO
LWWIJuHCpvGE/TIJxH2ByDjtwEfHP1piOrFAAiUf7Kz+qBgtPhM6vitVoDYfGvkjsqHLMy6O4tHi
KXqJuru+ae6gk1ZPUjBcwiNMskGey3lSLCebKpAFQkU1Pykfq76nGBm5FIVZrvUEoEHPZMIFh86Y
q1BQPxq1etNvgrxzbpQszghGxn1x0+fG1fSqau4baD2c0YcPV4UrFQeK23QP54RbbuVnU4usXam2
9h4QcJEiqF9ZdVPvGx/PSLOhzerUMDaMYtSB6TG2y82AL6l7BykbWWd8rfVqsybHrZlbtjMyRT3E
cM2m1n3/c9y3aOxL5bqfTqcwoSEejX1CJWqqdZy3NSSVRyfU/Q+yWm57CLDLpBViL2kAjC0pFQgy
6CjGgdbsRIoLkpy3TwNLIQYBCPkUNELRfMDTrewhi+WivJ56x1ribSMLTym6cht5ciNUic6dVwVe
V8LOCdlrta9REx4rZWCfJ8JxpCgiaEGkM8dgEE7MiJeWOIxsfUUGiWc6xGeHb2SEZLJQCa9AO2B6
urAv4H7SdpTBqr06uZcoVjFd6ryrPrIK9GQand2xcT6g2KWfeGiZmKP+FOmp0Ydoae0PXRQ2j2Bv
HqCL6d0po2mZmnb3ukzmEN4aQCzI965zYy1JX10hwwRPKEgJoDRpAKr1bpDTdiMqPzs3hYPoAXNF
SAqjwSAujzjTJiLZVZONeRyni1zvvRP8AuhtxUiaZ73bNqNFbCL2Lf4O82Hswsdph+CijnBgGxeT
enxptV2tDRF9kJDQ7WodXxAPfKYwpfRO0cvdFNcQ47E3YYJCBXA0BgPXNNIMoC42LY65Y4c6NF11
HeLvsNLk8HFkDKyo0uhKFfhnTY7iWc2TJdf54a8PE8qPAaeKrKtCFjByNWEI8WOWbFLkmV11Afni
RbpoGYPLfvwQWqewpMeUa30GY5IPpsj4YJivn05fcyviKGUb7UWB+PoIZWinujnOelIScSRQZfwu
dF29Pn/IaKmkLb226Rb+73P3/9yX9PWMXv7yn3z+nGZ94cNQ+eHTX/5VjPf3v/PLXRrz33+OF/7t
Qm8v+8vRf4Yrmn6tfvypN7/EX399dYun6unNJ8uEJJD+un4ZE7zLOqr++rvn++A2xwudOJziUv+H
S/ytH5pu5F9e6B8v0+u667OX//rn0xcMHxAfVIX/XH0fGK4i6wQceJMxPr2o6X7+6hrRE7ddf+Hi
mnJhG7qhgZX88x9RCsJx/rpQLkAYZMMYE6v5C98N4L+677++pW/De35M/nz8/uoln0dk++W//mnT
R6CH+s4bV80LICIT/IIrfX/j2oXQAcLVn+6+hdAs8ozf93YbF8JQVU1XAUemf29vXr0gbV43TdaY
6R/Y0s/15mMkAnzyrjFQ7QvZMA2cpl6HgBCp7x8A44I0YkOXdeW3Ifq5xgA8yTi/MT9Mpv/OvFe5
yxEdG5FSWSZ76u0gqBewjMg9snXT4oHQWB1+rkFAMmDwxr3rSdCMC8JNNHLCFFvRLFLW3g6CuEDg
Z8sK6RyKCi3mpxuEcSm07XcvCvKFzHtsCa41/SOq+rsJwXRRVUGtYZ7XBPk87D/RjqAYlvnuZ0G+
sAFoVTYElb4Be+ubQRDGhYHXoGUbhs26Yb3uPz/TIOiWzRv3vgmhszSy8MnAL/RQhPZ2VTAvbIWZ
IsbyE09Ae+yu/FyrAs/oe7cHTb6wGANLU4zz804h8N1sENqFpWmMkfrT7Y2qCvXivU+AegGhi4IQ
fGScD+YP1ZFgXyBckadAgezA8vizPQGYMo2v+b3TwGQRoAxU/+wRMC/Gvcfkw+uC+L9VKj6ndUKs
8s2L66fJ9ycDZujfG4IfrvDduUC90BkAXWYeKPT4xoPm97NAoY6UZXRV+K0rxG3+bI+BsDik/r0x
+OF89d0YaBdsCNRGVIO84T+uhtYF+wH1kwaDmLYztlE/2yDASn93tayJCxIfFEv+dmDgLr9/ELQL
lgtF1SmUzv9+tkEQlqKdJ+g7qmVBccChgcOipWpgdz8MgnJhkmhm0gZnxTSpKX+6QbCZqu+dDvqF
oTAIiCNZ+Xjo3y4JNmNgC8ojDTRBUDGfl6CfqELinVPfvSYwCCBwhmnS05fRTv1hf7Q0nRWRpVGm
QDLOtflPNAgAPeLdJRKTns1BkTkUUXDxQLxdEwQnhjPdgUMVJ8i/Pxv+xkD9Bq+hkoq+TOib/1J+
B+H92x/4BlT98QKvANSIMo1b6JsfHMG486V/B+d+ebN3TCDZd9/8BppNf+f1119v8I9/+s3f+nZX
37648V+Kp+LZw6x/xCtfX+blUwyC9+tnAqAH//vtnxX526d/CiH+Vhz91XVnT6Uf+c8And+uNQ6L
CiT47fP/+bXnT9HT58J/c+UzsvP78P0B+Pxbr3r+FGdPyQ9Xng4F773yEl9W/0m6SeMnN3nzyl+n
1Hv/wKrwMcGRHl7QGPpP/1iPn739O2cA8L1/5wD4W8ff3sTpWT9vke++sO/WP7ypr2XYu6+cxp+f
ii/9mxd93tLee+njOK9eyu+v/IqvvffKJ//lCy5MbyB75XxIf++lf81+fDZeIZD3XviuLp+fkjfj
/HqqfPeVi/EKSSr9GlXpP3794rsv34/5K5z33r9yH/+4rLw2Sd574XFWVumbV3yuJt574WMa+eWb
oXit2t974YenKHr5x5f/82tavl3CX0/I773+rf/sR2+elN8aM+++NHPd/2ER/w3q/OuL/9n++lv3
6o+77reu1J/92tuSYvyJ5+jlqfjl/wMAAP//</cx:binary>
              </cx:geoCache>
            </cx:geography>
          </cx:layoutPr>
        </cx:series>
      </cx:plotAreaRegion>
    </cx:plotArea>
    <cx:legend pos="r" align="min" overlay="0"/>
  </cx:chart>
</cx:chartSpace>
</file>

<file path=ppt/charts/colors1.xml><?xml version="1.0" encoding="utf-8"?>
<cs:colorStyle xmlns:cs="http://schemas.microsoft.com/office/drawing/2012/chartStyle" xmlns:a="http://schemas.openxmlformats.org/drawingml/2006/main" meth="withinLinearReversed" id="22">
  <a:schemeClr val="accent2"/>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494">
  <cs:axisTitle>
    <cs:lnRef idx="0"/>
    <cs:fillRef idx="0"/>
    <cs:effectRef idx="0"/>
    <cs:fontRef idx="minor">
      <a:schemeClr val="tx1">
        <a:lumMod val="65000"/>
        <a:lumOff val="35000"/>
      </a:schemeClr>
    </cs:fontRef>
    <cs:defRPr sz="1197"/>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cs:chartArea>
  <cs:dataLabel>
    <cs:lnRef idx="0"/>
    <cs:fillRef idx="0"/>
    <cs:effectRef idx="0"/>
    <cs:fontRef idx="minor">
      <a:schemeClr val="tx1">
        <a:lumMod val="65000"/>
        <a:lumOff val="35000"/>
      </a:schemeClr>
    </cs:fontRef>
    <cs:defRPr sz="1131"/>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3175">
        <a:solidFill>
          <a:schemeClr val="bg1"/>
        </a:solidFill>
      </a:ln>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862"/>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cs:valueAxis>
  <cs:wall>
    <cs:lnRef idx="0"/>
    <cs:fillRef idx="0"/>
    <cs:effectRef idx="0"/>
    <cs:fontRef idx="minor">
      <a:schemeClr val="tx1"/>
    </cs:fontRef>
  </cs:wall>
</cs:chartStyle>
</file>

<file path=ppt/charts/style1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_rels/drawing1.xml.rels><?xml version="1.0" encoding="UTF-8" standalone="yes"?>
<Relationships xmlns="http://schemas.openxmlformats.org/package/2006/relationships"><Relationship Id="rId1" Type="http://schemas.openxmlformats.org/officeDocument/2006/relationships/image" Target="../media/image15.png"/></Relationships>
</file>

<file path=ppt/drawings/drawing1.xml><?xml version="1.0" encoding="utf-8"?>
<c:userShapes xmlns:c="http://schemas.openxmlformats.org/drawingml/2006/chart">
  <cdr:relSizeAnchor xmlns:cdr="http://schemas.openxmlformats.org/drawingml/2006/chartDrawing">
    <cdr:from>
      <cdr:x>0.42318</cdr:x>
      <cdr:y>0.39636</cdr:y>
    </cdr:from>
    <cdr:to>
      <cdr:x>0.57299</cdr:x>
      <cdr:y>0.58417</cdr:y>
    </cdr:to>
    <cdr:pic>
      <cdr:nvPicPr>
        <cdr:cNvPr id="2" name="chart">
          <a:extLst xmlns:a="http://schemas.openxmlformats.org/drawingml/2006/main">
            <a:ext uri="{FF2B5EF4-FFF2-40B4-BE49-F238E27FC236}">
              <a16:creationId xmlns:a16="http://schemas.microsoft.com/office/drawing/2014/main" id="{1A324251-2B3D-9F3F-B6D6-D27045EEA036}"/>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2840478" y="2122283"/>
          <a:ext cx="1005564" cy="1005564"/>
        </a:xfrm>
        <a:prstGeom xmlns:a="http://schemas.openxmlformats.org/drawingml/2006/main" prst="rect">
          <a:avLst/>
        </a:prstGeom>
      </cdr:spPr>
    </cdr:pic>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51163" cy="498852"/>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57636" y="0"/>
            <a:ext cx="2951163" cy="498852"/>
          </a:xfrm>
          <a:prstGeom prst="rect">
            <a:avLst/>
          </a:prstGeom>
        </p:spPr>
        <p:txBody>
          <a:bodyPr vert="horz" lIns="91440" tIns="45720" rIns="91440" bIns="45720" rtlCol="0"/>
          <a:lstStyle>
            <a:lvl1pPr algn="r">
              <a:defRPr sz="1200"/>
            </a:lvl1pPr>
          </a:lstStyle>
          <a:p>
            <a:fld id="{7442ECC5-5412-4D94-906B-2E4C6771B18A}" type="datetimeFigureOut">
              <a:rPr lang="it-IT" smtClean="0"/>
              <a:t>17/03/23</a:t>
            </a:fld>
            <a:endParaRPr lang="it-IT"/>
          </a:p>
        </p:txBody>
      </p:sp>
      <p:sp>
        <p:nvSpPr>
          <p:cNvPr id="4" name="Segnaposto immagine diapositiva 3"/>
          <p:cNvSpPr>
            <a:spLocks noGrp="1" noRot="1" noChangeAspect="1"/>
          </p:cNvSpPr>
          <p:nvPr>
            <p:ph type="sldImg" idx="2"/>
          </p:nvPr>
        </p:nvSpPr>
        <p:spPr>
          <a:xfrm>
            <a:off x="422275" y="1243013"/>
            <a:ext cx="5965825" cy="3355975"/>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1038" y="4784835"/>
            <a:ext cx="5448300" cy="3914864"/>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9443662"/>
            <a:ext cx="2951163" cy="498851"/>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57636" y="9443662"/>
            <a:ext cx="2951163" cy="498851"/>
          </a:xfrm>
          <a:prstGeom prst="rect">
            <a:avLst/>
          </a:prstGeom>
        </p:spPr>
        <p:txBody>
          <a:bodyPr vert="horz" lIns="91440" tIns="45720" rIns="91440" bIns="45720" rtlCol="0" anchor="b"/>
          <a:lstStyle>
            <a:lvl1pPr algn="r">
              <a:defRPr sz="1200"/>
            </a:lvl1pPr>
          </a:lstStyle>
          <a:p>
            <a:fld id="{B7C2CD72-E16F-4B8E-A27B-3CE886DCBC43}" type="slidenum">
              <a:rPr lang="it-IT" smtClean="0"/>
              <a:t>‹N›</a:t>
            </a:fld>
            <a:endParaRPr lang="it-IT"/>
          </a:p>
        </p:txBody>
      </p:sp>
    </p:spTree>
    <p:extLst>
      <p:ext uri="{BB962C8B-B14F-4D97-AF65-F5344CB8AC3E}">
        <p14:creationId xmlns:p14="http://schemas.microsoft.com/office/powerpoint/2010/main" val="41392918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fld id="{506020E3-F484-B542-9532-B2661E26C696}" type="slidenum">
              <a:rPr lang="it-IT" smtClean="0"/>
              <a:t>2</a:t>
            </a:fld>
            <a:endParaRPr lang="it-IT"/>
          </a:p>
        </p:txBody>
      </p:sp>
    </p:spTree>
    <p:extLst>
      <p:ext uri="{BB962C8B-B14F-4D97-AF65-F5344CB8AC3E}">
        <p14:creationId xmlns:p14="http://schemas.microsoft.com/office/powerpoint/2010/main" val="1924587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6020E3-F484-B542-9532-B2661E26C696}"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353220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6020E3-F484-B542-9532-B2661E26C696}"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004924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6020E3-F484-B542-9532-B2661E26C696}"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239169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6020E3-F484-B542-9532-B2661E26C696}"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027184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6020E3-F484-B542-9532-B2661E26C696}"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386789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fld id="{506020E3-F484-B542-9532-B2661E26C696}" type="slidenum">
              <a:rPr lang="it-IT" smtClean="0"/>
              <a:t>3</a:t>
            </a:fld>
            <a:endParaRPr lang="it-IT"/>
          </a:p>
        </p:txBody>
      </p:sp>
    </p:spTree>
    <p:extLst>
      <p:ext uri="{BB962C8B-B14F-4D97-AF65-F5344CB8AC3E}">
        <p14:creationId xmlns:p14="http://schemas.microsoft.com/office/powerpoint/2010/main" val="32857547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6020E3-F484-B542-9532-B2661E26C696}"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461065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6020E3-F484-B542-9532-B2661E26C696}"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799279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6020E3-F484-B542-9532-B2661E26C696}"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499383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6020E3-F484-B542-9532-B2661E26C696}"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474733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6020E3-F484-B542-9532-B2661E26C696}"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644372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6020E3-F484-B542-9532-B2661E26C696}"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373667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6020E3-F484-B542-9532-B2661E26C696}"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861442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Solo titolo">
    <p:spTree>
      <p:nvGrpSpPr>
        <p:cNvPr id="1" name=""/>
        <p:cNvGrpSpPr/>
        <p:nvPr/>
      </p:nvGrpSpPr>
      <p:grpSpPr>
        <a:xfrm>
          <a:off x="0" y="0"/>
          <a:ext cx="0" cy="0"/>
          <a:chOff x="0" y="0"/>
          <a:chExt cx="0" cy="0"/>
        </a:xfrm>
      </p:grpSpPr>
      <p:sp>
        <p:nvSpPr>
          <p:cNvPr id="11" name="Titolo 10">
            <a:extLst>
              <a:ext uri="{FF2B5EF4-FFF2-40B4-BE49-F238E27FC236}">
                <a16:creationId xmlns:a16="http://schemas.microsoft.com/office/drawing/2014/main" id="{DFDC8EE1-A843-224E-8EE6-3BE9E840439C}"/>
              </a:ext>
            </a:extLst>
          </p:cNvPr>
          <p:cNvSpPr>
            <a:spLocks noGrp="1"/>
          </p:cNvSpPr>
          <p:nvPr>
            <p:ph type="title"/>
          </p:nvPr>
        </p:nvSpPr>
        <p:spPr>
          <a:xfrm>
            <a:off x="838200" y="366185"/>
            <a:ext cx="10515600" cy="1325033"/>
          </a:xfrm>
          <a:prstGeom prst="rect">
            <a:avLst/>
          </a:prstGeom>
        </p:spPr>
        <p:txBody>
          <a:bodyPr/>
          <a:lstStyle/>
          <a:p>
            <a:r>
              <a:rPr lang="it-IT"/>
              <a:t>Fare clic per modificare lo stile del titolo dello schema</a:t>
            </a:r>
          </a:p>
        </p:txBody>
      </p:sp>
      <p:sp>
        <p:nvSpPr>
          <p:cNvPr id="4" name="Slide Number Placeholder 3">
            <a:extLst>
              <a:ext uri="{FF2B5EF4-FFF2-40B4-BE49-F238E27FC236}">
                <a16:creationId xmlns:a16="http://schemas.microsoft.com/office/drawing/2014/main" id="{D7B613BD-55A5-1E46-82C6-2A30C5FD976D}"/>
              </a:ext>
            </a:extLst>
          </p:cNvPr>
          <p:cNvSpPr>
            <a:spLocks noGrp="1"/>
          </p:cNvSpPr>
          <p:nvPr>
            <p:ph type="sldNum" sz="quarter" idx="12"/>
          </p:nvPr>
        </p:nvSpPr>
        <p:spPr>
          <a:xfrm>
            <a:off x="9361891" y="6435434"/>
            <a:ext cx="2743200" cy="365125"/>
          </a:xfrm>
          <a:prstGeom prst="rect">
            <a:avLst/>
          </a:prstGeom>
        </p:spPr>
        <p:txBody>
          <a:bodyPr/>
          <a:lstStyle>
            <a:lvl1pPr algn="r">
              <a:defRPr sz="1067" baseline="0"/>
            </a:lvl1pPr>
          </a:lstStyle>
          <a:p>
            <a:fld id="{0EA36CC3-3248-2E4F-940A-171F0585C90D}" type="slidenum">
              <a:rPr lang="it-IT" smtClean="0"/>
              <a:pPr/>
              <a:t>‹N›</a:t>
            </a:fld>
            <a:endParaRPr lang="it-IT" dirty="0"/>
          </a:p>
        </p:txBody>
      </p:sp>
    </p:spTree>
    <p:extLst>
      <p:ext uri="{BB962C8B-B14F-4D97-AF65-F5344CB8AC3E}">
        <p14:creationId xmlns:p14="http://schemas.microsoft.com/office/powerpoint/2010/main" val="27309852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838200" y="1825625"/>
            <a:ext cx="10515600" cy="4351339"/>
          </a:xfrm>
          <a:prstGeom prst="rect">
            <a:avLst/>
          </a:prstGeom>
        </p:spPr>
        <p:txBody>
          <a:bodyPr vert="eaVert"/>
          <a:lstStyle/>
          <a:p>
            <a:pPr lvl="0"/>
            <a:r>
              <a:rPr lang="it-IT"/>
              <a:t>Modifica gli stili del testo dello schema
Secondo livello
Terzo livello
Quarto livello
Quinto livello</a:t>
            </a:r>
            <a:endParaRPr lang="en-US" dirty="0"/>
          </a:p>
        </p:txBody>
      </p:sp>
      <p:sp>
        <p:nvSpPr>
          <p:cNvPr id="4" name="Date Placeholder 3"/>
          <p:cNvSpPr>
            <a:spLocks noGrp="1"/>
          </p:cNvSpPr>
          <p:nvPr>
            <p:ph type="dt" sz="half" idx="10"/>
          </p:nvPr>
        </p:nvSpPr>
        <p:spPr>
          <a:xfrm>
            <a:off x="838200" y="6356351"/>
            <a:ext cx="2743200" cy="365125"/>
          </a:xfrm>
          <a:prstGeom prst="rect">
            <a:avLst/>
          </a:prstGeom>
        </p:spPr>
        <p:txBody>
          <a:bodyPr/>
          <a:lstStyle/>
          <a:p>
            <a:endParaRPr lang="it-IT"/>
          </a:p>
        </p:txBody>
      </p:sp>
      <p:sp>
        <p:nvSpPr>
          <p:cNvPr id="5" name="Footer Placeholder 4"/>
          <p:cNvSpPr>
            <a:spLocks noGrp="1"/>
          </p:cNvSpPr>
          <p:nvPr>
            <p:ph type="ftr" sz="quarter" idx="11"/>
          </p:nvPr>
        </p:nvSpPr>
        <p:spPr>
          <a:xfrm>
            <a:off x="4038600" y="6356351"/>
            <a:ext cx="4114800" cy="365125"/>
          </a:xfrm>
          <a:prstGeom prst="rect">
            <a:avLst/>
          </a:prstGeom>
        </p:spPr>
        <p:txBody>
          <a:bodyPr/>
          <a:lstStyle/>
          <a:p>
            <a:endParaRPr lang="it-IT"/>
          </a:p>
        </p:txBody>
      </p:sp>
      <p:sp>
        <p:nvSpPr>
          <p:cNvPr id="7" name="Slide Number Placeholder 3">
            <a:extLst>
              <a:ext uri="{FF2B5EF4-FFF2-40B4-BE49-F238E27FC236}">
                <a16:creationId xmlns:a16="http://schemas.microsoft.com/office/drawing/2014/main" id="{9E62938A-E33F-144C-9E8D-BB8BE3D17AA6}"/>
              </a:ext>
            </a:extLst>
          </p:cNvPr>
          <p:cNvSpPr>
            <a:spLocks noGrp="1"/>
          </p:cNvSpPr>
          <p:nvPr>
            <p:ph type="sldNum" sz="quarter" idx="12"/>
          </p:nvPr>
        </p:nvSpPr>
        <p:spPr>
          <a:xfrm>
            <a:off x="9361891" y="6435434"/>
            <a:ext cx="2743200" cy="365125"/>
          </a:xfrm>
          <a:prstGeom prst="rect">
            <a:avLst/>
          </a:prstGeom>
        </p:spPr>
        <p:txBody>
          <a:bodyPr/>
          <a:lstStyle>
            <a:lvl1pPr algn="r">
              <a:defRPr sz="1067" baseline="0"/>
            </a:lvl1pPr>
          </a:lstStyle>
          <a:p>
            <a:fld id="{0EA36CC3-3248-2E4F-940A-171F0585C90D}" type="slidenum">
              <a:rPr lang="it-IT" smtClean="0"/>
              <a:pPr/>
              <a:t>‹N›</a:t>
            </a:fld>
            <a:endParaRPr lang="it-IT" dirty="0"/>
          </a:p>
        </p:txBody>
      </p:sp>
    </p:spTree>
    <p:extLst>
      <p:ext uri="{BB962C8B-B14F-4D97-AF65-F5344CB8AC3E}">
        <p14:creationId xmlns:p14="http://schemas.microsoft.com/office/powerpoint/2010/main" val="9967076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6"/>
            <a:ext cx="2628900" cy="5811839"/>
          </a:xfrm>
          <a:prstGeom prst="rect">
            <a:avLst/>
          </a:prstGeom>
        </p:spPr>
        <p:txBody>
          <a:bodyPr vert="eaVert"/>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838201" y="365126"/>
            <a:ext cx="7734300" cy="5811839"/>
          </a:xfrm>
          <a:prstGeom prst="rect">
            <a:avLst/>
          </a:prstGeom>
        </p:spPr>
        <p:txBody>
          <a:bodyPr vert="eaVert"/>
          <a:lstStyle/>
          <a:p>
            <a:pPr lvl="0"/>
            <a:r>
              <a:rPr lang="it-IT"/>
              <a:t>Modifica gli stili del testo dello schema
Secondo livello
Terzo livello
Quarto livello
Quinto livello</a:t>
            </a:r>
            <a:endParaRPr lang="en-US" dirty="0"/>
          </a:p>
        </p:txBody>
      </p:sp>
      <p:sp>
        <p:nvSpPr>
          <p:cNvPr id="4" name="Date Placeholder 3"/>
          <p:cNvSpPr>
            <a:spLocks noGrp="1"/>
          </p:cNvSpPr>
          <p:nvPr>
            <p:ph type="dt" sz="half" idx="10"/>
          </p:nvPr>
        </p:nvSpPr>
        <p:spPr>
          <a:xfrm>
            <a:off x="838200" y="6356351"/>
            <a:ext cx="2743200" cy="365125"/>
          </a:xfrm>
          <a:prstGeom prst="rect">
            <a:avLst/>
          </a:prstGeom>
        </p:spPr>
        <p:txBody>
          <a:bodyPr/>
          <a:lstStyle/>
          <a:p>
            <a:endParaRPr lang="it-IT"/>
          </a:p>
        </p:txBody>
      </p:sp>
      <p:sp>
        <p:nvSpPr>
          <p:cNvPr id="5" name="Footer Placeholder 4"/>
          <p:cNvSpPr>
            <a:spLocks noGrp="1"/>
          </p:cNvSpPr>
          <p:nvPr>
            <p:ph type="ftr" sz="quarter" idx="11"/>
          </p:nvPr>
        </p:nvSpPr>
        <p:spPr>
          <a:xfrm>
            <a:off x="4038600" y="6356351"/>
            <a:ext cx="4114800" cy="365125"/>
          </a:xfrm>
          <a:prstGeom prst="rect">
            <a:avLst/>
          </a:prstGeom>
        </p:spPr>
        <p:txBody>
          <a:bodyPr/>
          <a:lstStyle/>
          <a:p>
            <a:endParaRPr lang="it-IT"/>
          </a:p>
        </p:txBody>
      </p:sp>
      <p:sp>
        <p:nvSpPr>
          <p:cNvPr id="7" name="Slide Number Placeholder 3">
            <a:extLst>
              <a:ext uri="{FF2B5EF4-FFF2-40B4-BE49-F238E27FC236}">
                <a16:creationId xmlns:a16="http://schemas.microsoft.com/office/drawing/2014/main" id="{A0BFEEAB-EEE0-4443-82E1-DCC119C212D4}"/>
              </a:ext>
            </a:extLst>
          </p:cNvPr>
          <p:cNvSpPr>
            <a:spLocks noGrp="1"/>
          </p:cNvSpPr>
          <p:nvPr>
            <p:ph type="sldNum" sz="quarter" idx="12"/>
          </p:nvPr>
        </p:nvSpPr>
        <p:spPr>
          <a:xfrm>
            <a:off x="9361891" y="6435434"/>
            <a:ext cx="2743200" cy="365125"/>
          </a:xfrm>
          <a:prstGeom prst="rect">
            <a:avLst/>
          </a:prstGeom>
        </p:spPr>
        <p:txBody>
          <a:bodyPr/>
          <a:lstStyle>
            <a:lvl1pPr algn="r">
              <a:defRPr sz="1067" baseline="0"/>
            </a:lvl1pPr>
          </a:lstStyle>
          <a:p>
            <a:fld id="{0EA36CC3-3248-2E4F-940A-171F0585C90D}" type="slidenum">
              <a:rPr lang="it-IT" smtClean="0"/>
              <a:pPr/>
              <a:t>‹N›</a:t>
            </a:fld>
            <a:endParaRPr lang="it-IT" dirty="0"/>
          </a:p>
        </p:txBody>
      </p:sp>
    </p:spTree>
    <p:extLst>
      <p:ext uri="{BB962C8B-B14F-4D97-AF65-F5344CB8AC3E}">
        <p14:creationId xmlns:p14="http://schemas.microsoft.com/office/powerpoint/2010/main" val="30150493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Layout personalizzato">
    <p:spTree>
      <p:nvGrpSpPr>
        <p:cNvPr id="1" name=""/>
        <p:cNvGrpSpPr/>
        <p:nvPr/>
      </p:nvGrpSpPr>
      <p:grpSpPr>
        <a:xfrm>
          <a:off x="0" y="0"/>
          <a:ext cx="0" cy="0"/>
          <a:chOff x="0" y="0"/>
          <a:chExt cx="0" cy="0"/>
        </a:xfrm>
      </p:grpSpPr>
      <p:pic>
        <p:nvPicPr>
          <p:cNvPr id="6" name="Immagine 5">
            <a:extLst>
              <a:ext uri="{FF2B5EF4-FFF2-40B4-BE49-F238E27FC236}">
                <a16:creationId xmlns:a16="http://schemas.microsoft.com/office/drawing/2014/main" id="{83A539A6-015A-428F-A4E6-C629F0F268D6}"/>
              </a:ext>
            </a:extLst>
          </p:cNvPr>
          <p:cNvPicPr>
            <a:picLocks noChangeAspect="1"/>
          </p:cNvPicPr>
          <p:nvPr userDrawn="1"/>
        </p:nvPicPr>
        <p:blipFill>
          <a:blip r:embed="rId2" cstate="screen">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a:ext>
            </a:extLst>
          </a:blip>
          <a:stretch>
            <a:fillRect/>
          </a:stretch>
        </p:blipFill>
        <p:spPr>
          <a:xfrm>
            <a:off x="11414978" y="6602400"/>
            <a:ext cx="711377" cy="220709"/>
          </a:xfrm>
          <a:prstGeom prst="rect">
            <a:avLst/>
          </a:prstGeom>
        </p:spPr>
      </p:pic>
    </p:spTree>
    <p:extLst>
      <p:ext uri="{BB962C8B-B14F-4D97-AF65-F5344CB8AC3E}">
        <p14:creationId xmlns:p14="http://schemas.microsoft.com/office/powerpoint/2010/main" val="11101499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C70F25F-3049-4E9F-94E7-0607B33872F8}"/>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C35E0435-755E-499A-B534-3E5C6FE16F3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14DF8F6D-0EAD-4207-865B-9AA637E1B2A4}"/>
              </a:ext>
            </a:extLst>
          </p:cNvPr>
          <p:cNvSpPr>
            <a:spLocks noGrp="1"/>
          </p:cNvSpPr>
          <p:nvPr>
            <p:ph type="dt" sz="half" idx="10"/>
          </p:nvPr>
        </p:nvSpPr>
        <p:spPr/>
        <p:txBody>
          <a:bodyPr/>
          <a:lstStyle/>
          <a:p>
            <a:fld id="{C38D4C97-B786-4B7B-B2F6-936992C082F8}" type="datetimeFigureOut">
              <a:rPr lang="it-IT" smtClean="0"/>
              <a:t>17/03/23</a:t>
            </a:fld>
            <a:endParaRPr lang="it-IT"/>
          </a:p>
        </p:txBody>
      </p:sp>
      <p:sp>
        <p:nvSpPr>
          <p:cNvPr id="5" name="Segnaposto piè di pagina 4">
            <a:extLst>
              <a:ext uri="{FF2B5EF4-FFF2-40B4-BE49-F238E27FC236}">
                <a16:creationId xmlns:a16="http://schemas.microsoft.com/office/drawing/2014/main" id="{D500D7A7-1CC1-4056-A397-313DC134AC1F}"/>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67B13309-6490-49EE-A42C-04C88F3B06F8}"/>
              </a:ext>
            </a:extLst>
          </p:cNvPr>
          <p:cNvSpPr>
            <a:spLocks noGrp="1"/>
          </p:cNvSpPr>
          <p:nvPr>
            <p:ph type="sldNum" sz="quarter" idx="12"/>
          </p:nvPr>
        </p:nvSpPr>
        <p:spPr/>
        <p:txBody>
          <a:bodyPr/>
          <a:lstStyle/>
          <a:p>
            <a:fld id="{C1810BA2-FF6A-4FF5-9816-C34B601F8728}" type="slidenum">
              <a:rPr lang="it-IT" smtClean="0"/>
              <a:t>‹N›</a:t>
            </a:fld>
            <a:endParaRPr lang="it-IT"/>
          </a:p>
        </p:txBody>
      </p:sp>
    </p:spTree>
    <p:extLst>
      <p:ext uri="{BB962C8B-B14F-4D97-AF65-F5344CB8AC3E}">
        <p14:creationId xmlns:p14="http://schemas.microsoft.com/office/powerpoint/2010/main" val="27958740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A893E2E-4BCD-4A90-B18F-EF9EEAEE9B1D}"/>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BC794F38-D1B4-4658-A685-8656403BDA90}"/>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3A756F9D-8F54-4F2C-9427-00581FA38A19}"/>
              </a:ext>
            </a:extLst>
          </p:cNvPr>
          <p:cNvSpPr>
            <a:spLocks noGrp="1"/>
          </p:cNvSpPr>
          <p:nvPr>
            <p:ph type="dt" sz="half" idx="10"/>
          </p:nvPr>
        </p:nvSpPr>
        <p:spPr/>
        <p:txBody>
          <a:bodyPr/>
          <a:lstStyle/>
          <a:p>
            <a:fld id="{C38D4C97-B786-4B7B-B2F6-936992C082F8}" type="datetimeFigureOut">
              <a:rPr lang="it-IT" smtClean="0"/>
              <a:t>17/03/23</a:t>
            </a:fld>
            <a:endParaRPr lang="it-IT"/>
          </a:p>
        </p:txBody>
      </p:sp>
      <p:sp>
        <p:nvSpPr>
          <p:cNvPr id="5" name="Segnaposto piè di pagina 4">
            <a:extLst>
              <a:ext uri="{FF2B5EF4-FFF2-40B4-BE49-F238E27FC236}">
                <a16:creationId xmlns:a16="http://schemas.microsoft.com/office/drawing/2014/main" id="{1884DE86-9990-4411-BF04-47F4383EF387}"/>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9F7304B3-F363-49BB-AAF8-4BF073319F3E}"/>
              </a:ext>
            </a:extLst>
          </p:cNvPr>
          <p:cNvSpPr>
            <a:spLocks noGrp="1"/>
          </p:cNvSpPr>
          <p:nvPr>
            <p:ph type="sldNum" sz="quarter" idx="12"/>
          </p:nvPr>
        </p:nvSpPr>
        <p:spPr/>
        <p:txBody>
          <a:bodyPr/>
          <a:lstStyle/>
          <a:p>
            <a:fld id="{C1810BA2-FF6A-4FF5-9816-C34B601F8728}" type="slidenum">
              <a:rPr lang="it-IT" smtClean="0"/>
              <a:t>‹N›</a:t>
            </a:fld>
            <a:endParaRPr lang="it-IT"/>
          </a:p>
        </p:txBody>
      </p:sp>
    </p:spTree>
    <p:extLst>
      <p:ext uri="{BB962C8B-B14F-4D97-AF65-F5344CB8AC3E}">
        <p14:creationId xmlns:p14="http://schemas.microsoft.com/office/powerpoint/2010/main" val="32715190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C9E0E85-58E3-40AA-AE8D-F082EFDF37AB}"/>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15F072DD-2D02-497D-AD17-71B4D8005BF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id="{3B7C9E7C-6E0C-4EBB-B697-3F3C9594DF31}"/>
              </a:ext>
            </a:extLst>
          </p:cNvPr>
          <p:cNvSpPr>
            <a:spLocks noGrp="1"/>
          </p:cNvSpPr>
          <p:nvPr>
            <p:ph type="dt" sz="half" idx="10"/>
          </p:nvPr>
        </p:nvSpPr>
        <p:spPr/>
        <p:txBody>
          <a:bodyPr/>
          <a:lstStyle/>
          <a:p>
            <a:fld id="{C38D4C97-B786-4B7B-B2F6-936992C082F8}" type="datetimeFigureOut">
              <a:rPr lang="it-IT" smtClean="0"/>
              <a:t>17/03/23</a:t>
            </a:fld>
            <a:endParaRPr lang="it-IT"/>
          </a:p>
        </p:txBody>
      </p:sp>
      <p:sp>
        <p:nvSpPr>
          <p:cNvPr id="5" name="Segnaposto piè di pagina 4">
            <a:extLst>
              <a:ext uri="{FF2B5EF4-FFF2-40B4-BE49-F238E27FC236}">
                <a16:creationId xmlns:a16="http://schemas.microsoft.com/office/drawing/2014/main" id="{42786D85-69E7-4300-9DE8-4DE7F243476C}"/>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BC478E81-8AE8-40CF-8602-F7EB3AC70540}"/>
              </a:ext>
            </a:extLst>
          </p:cNvPr>
          <p:cNvSpPr>
            <a:spLocks noGrp="1"/>
          </p:cNvSpPr>
          <p:nvPr>
            <p:ph type="sldNum" sz="quarter" idx="12"/>
          </p:nvPr>
        </p:nvSpPr>
        <p:spPr/>
        <p:txBody>
          <a:bodyPr/>
          <a:lstStyle/>
          <a:p>
            <a:fld id="{C1810BA2-FF6A-4FF5-9816-C34B601F8728}" type="slidenum">
              <a:rPr lang="it-IT" smtClean="0"/>
              <a:t>‹N›</a:t>
            </a:fld>
            <a:endParaRPr lang="it-IT"/>
          </a:p>
        </p:txBody>
      </p:sp>
    </p:spTree>
    <p:extLst>
      <p:ext uri="{BB962C8B-B14F-4D97-AF65-F5344CB8AC3E}">
        <p14:creationId xmlns:p14="http://schemas.microsoft.com/office/powerpoint/2010/main" val="37148931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F8A11AD-5F7B-418F-92A7-63DC91C9736A}"/>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B72D1C44-BC44-4881-899A-188DEBDE66D5}"/>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57AC1A3B-513B-4A23-8730-65A6A8615FD7}"/>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6CCB0585-5EF1-4237-9D06-8F4C88A4BF9F}"/>
              </a:ext>
            </a:extLst>
          </p:cNvPr>
          <p:cNvSpPr>
            <a:spLocks noGrp="1"/>
          </p:cNvSpPr>
          <p:nvPr>
            <p:ph type="dt" sz="half" idx="10"/>
          </p:nvPr>
        </p:nvSpPr>
        <p:spPr/>
        <p:txBody>
          <a:bodyPr/>
          <a:lstStyle/>
          <a:p>
            <a:fld id="{C38D4C97-B786-4B7B-B2F6-936992C082F8}" type="datetimeFigureOut">
              <a:rPr lang="it-IT" smtClean="0"/>
              <a:t>17/03/23</a:t>
            </a:fld>
            <a:endParaRPr lang="it-IT"/>
          </a:p>
        </p:txBody>
      </p:sp>
      <p:sp>
        <p:nvSpPr>
          <p:cNvPr id="6" name="Segnaposto piè di pagina 5">
            <a:extLst>
              <a:ext uri="{FF2B5EF4-FFF2-40B4-BE49-F238E27FC236}">
                <a16:creationId xmlns:a16="http://schemas.microsoft.com/office/drawing/2014/main" id="{01F433D0-7FEA-4D8D-B114-6C1E5AAD6A30}"/>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0A8C523C-BD06-43AE-AB58-113C352B9C71}"/>
              </a:ext>
            </a:extLst>
          </p:cNvPr>
          <p:cNvSpPr>
            <a:spLocks noGrp="1"/>
          </p:cNvSpPr>
          <p:nvPr>
            <p:ph type="sldNum" sz="quarter" idx="12"/>
          </p:nvPr>
        </p:nvSpPr>
        <p:spPr/>
        <p:txBody>
          <a:bodyPr/>
          <a:lstStyle/>
          <a:p>
            <a:fld id="{C1810BA2-FF6A-4FF5-9816-C34B601F8728}" type="slidenum">
              <a:rPr lang="it-IT" smtClean="0"/>
              <a:t>‹N›</a:t>
            </a:fld>
            <a:endParaRPr lang="it-IT"/>
          </a:p>
        </p:txBody>
      </p:sp>
    </p:spTree>
    <p:extLst>
      <p:ext uri="{BB962C8B-B14F-4D97-AF65-F5344CB8AC3E}">
        <p14:creationId xmlns:p14="http://schemas.microsoft.com/office/powerpoint/2010/main" val="7710973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6DBD323-C5FF-48BB-BDD2-4E4935151FCC}"/>
              </a:ext>
            </a:extLst>
          </p:cNvPr>
          <p:cNvSpPr>
            <a:spLocks noGrp="1"/>
          </p:cNvSpPr>
          <p:nvPr>
            <p:ph type="title"/>
          </p:nvPr>
        </p:nvSpPr>
        <p:spPr>
          <a:xfrm>
            <a:off x="839788" y="365125"/>
            <a:ext cx="105156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537673E7-4E0C-4DEE-9545-B3295B79EF1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DC3CD005-B155-4478-88A4-63368454D793}"/>
              </a:ext>
            </a:extLst>
          </p:cNvPr>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C320FDD7-A827-4864-A996-E5A1A6BC677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D801FF09-CB83-4D52-9B51-47B39C0B47D8}"/>
              </a:ext>
            </a:extLst>
          </p:cNvPr>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id="{D6498DFD-E133-422F-8A55-03C90D45ABC0}"/>
              </a:ext>
            </a:extLst>
          </p:cNvPr>
          <p:cNvSpPr>
            <a:spLocks noGrp="1"/>
          </p:cNvSpPr>
          <p:nvPr>
            <p:ph type="dt" sz="half" idx="10"/>
          </p:nvPr>
        </p:nvSpPr>
        <p:spPr/>
        <p:txBody>
          <a:bodyPr/>
          <a:lstStyle/>
          <a:p>
            <a:fld id="{C38D4C97-B786-4B7B-B2F6-936992C082F8}" type="datetimeFigureOut">
              <a:rPr lang="it-IT" smtClean="0"/>
              <a:t>17/03/23</a:t>
            </a:fld>
            <a:endParaRPr lang="it-IT"/>
          </a:p>
        </p:txBody>
      </p:sp>
      <p:sp>
        <p:nvSpPr>
          <p:cNvPr id="8" name="Segnaposto piè di pagina 7">
            <a:extLst>
              <a:ext uri="{FF2B5EF4-FFF2-40B4-BE49-F238E27FC236}">
                <a16:creationId xmlns:a16="http://schemas.microsoft.com/office/drawing/2014/main" id="{2DD05E70-0655-4FC5-A91A-6E634CAD266E}"/>
              </a:ext>
            </a:extLst>
          </p:cNvPr>
          <p:cNvSpPr>
            <a:spLocks noGrp="1"/>
          </p:cNvSpPr>
          <p:nvPr>
            <p:ph type="ftr" sz="quarter" idx="11"/>
          </p:nvPr>
        </p:nvSpPr>
        <p:spPr/>
        <p:txBody>
          <a:bodyPr/>
          <a:lstStyle/>
          <a:p>
            <a:endParaRPr lang="it-IT"/>
          </a:p>
        </p:txBody>
      </p:sp>
      <p:sp>
        <p:nvSpPr>
          <p:cNvPr id="9" name="Segnaposto numero diapositiva 8">
            <a:extLst>
              <a:ext uri="{FF2B5EF4-FFF2-40B4-BE49-F238E27FC236}">
                <a16:creationId xmlns:a16="http://schemas.microsoft.com/office/drawing/2014/main" id="{EE6A8183-33EC-4428-8870-30869225C211}"/>
              </a:ext>
            </a:extLst>
          </p:cNvPr>
          <p:cNvSpPr>
            <a:spLocks noGrp="1"/>
          </p:cNvSpPr>
          <p:nvPr>
            <p:ph type="sldNum" sz="quarter" idx="12"/>
          </p:nvPr>
        </p:nvSpPr>
        <p:spPr/>
        <p:txBody>
          <a:bodyPr/>
          <a:lstStyle/>
          <a:p>
            <a:fld id="{C1810BA2-FF6A-4FF5-9816-C34B601F8728}" type="slidenum">
              <a:rPr lang="it-IT" smtClean="0"/>
              <a:t>‹N›</a:t>
            </a:fld>
            <a:endParaRPr lang="it-IT"/>
          </a:p>
        </p:txBody>
      </p:sp>
    </p:spTree>
    <p:extLst>
      <p:ext uri="{BB962C8B-B14F-4D97-AF65-F5344CB8AC3E}">
        <p14:creationId xmlns:p14="http://schemas.microsoft.com/office/powerpoint/2010/main" val="177104404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ECFADBA-7A0B-4800-8D31-F3515790029D}"/>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2CEF25B9-E068-49F4-A0FB-5E9A524FFE35}"/>
              </a:ext>
            </a:extLst>
          </p:cNvPr>
          <p:cNvSpPr>
            <a:spLocks noGrp="1"/>
          </p:cNvSpPr>
          <p:nvPr>
            <p:ph type="dt" sz="half" idx="10"/>
          </p:nvPr>
        </p:nvSpPr>
        <p:spPr/>
        <p:txBody>
          <a:bodyPr/>
          <a:lstStyle/>
          <a:p>
            <a:fld id="{C38D4C97-B786-4B7B-B2F6-936992C082F8}" type="datetimeFigureOut">
              <a:rPr lang="it-IT" smtClean="0"/>
              <a:t>17/03/23</a:t>
            </a:fld>
            <a:endParaRPr lang="it-IT"/>
          </a:p>
        </p:txBody>
      </p:sp>
      <p:sp>
        <p:nvSpPr>
          <p:cNvPr id="4" name="Segnaposto piè di pagina 3">
            <a:extLst>
              <a:ext uri="{FF2B5EF4-FFF2-40B4-BE49-F238E27FC236}">
                <a16:creationId xmlns:a16="http://schemas.microsoft.com/office/drawing/2014/main" id="{36716ACE-D956-446F-992B-3C255C005F32}"/>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id="{CF4CE468-1CC8-4984-8622-038E1A89DC84}"/>
              </a:ext>
            </a:extLst>
          </p:cNvPr>
          <p:cNvSpPr>
            <a:spLocks noGrp="1"/>
          </p:cNvSpPr>
          <p:nvPr>
            <p:ph type="sldNum" sz="quarter" idx="12"/>
          </p:nvPr>
        </p:nvSpPr>
        <p:spPr/>
        <p:txBody>
          <a:bodyPr/>
          <a:lstStyle/>
          <a:p>
            <a:fld id="{C1810BA2-FF6A-4FF5-9816-C34B601F8728}" type="slidenum">
              <a:rPr lang="it-IT" smtClean="0"/>
              <a:t>‹N›</a:t>
            </a:fld>
            <a:endParaRPr lang="it-IT"/>
          </a:p>
        </p:txBody>
      </p:sp>
    </p:spTree>
    <p:extLst>
      <p:ext uri="{BB962C8B-B14F-4D97-AF65-F5344CB8AC3E}">
        <p14:creationId xmlns:p14="http://schemas.microsoft.com/office/powerpoint/2010/main" val="4387801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819630BB-FFDD-45E9-9ACD-0F61A5FC5F23}"/>
              </a:ext>
            </a:extLst>
          </p:cNvPr>
          <p:cNvSpPr>
            <a:spLocks noGrp="1"/>
          </p:cNvSpPr>
          <p:nvPr>
            <p:ph type="dt" sz="half" idx="10"/>
          </p:nvPr>
        </p:nvSpPr>
        <p:spPr/>
        <p:txBody>
          <a:bodyPr/>
          <a:lstStyle/>
          <a:p>
            <a:fld id="{C38D4C97-B786-4B7B-B2F6-936992C082F8}" type="datetimeFigureOut">
              <a:rPr lang="it-IT" smtClean="0"/>
              <a:t>17/03/23</a:t>
            </a:fld>
            <a:endParaRPr lang="it-IT"/>
          </a:p>
        </p:txBody>
      </p:sp>
      <p:sp>
        <p:nvSpPr>
          <p:cNvPr id="3" name="Segnaposto piè di pagina 2">
            <a:extLst>
              <a:ext uri="{FF2B5EF4-FFF2-40B4-BE49-F238E27FC236}">
                <a16:creationId xmlns:a16="http://schemas.microsoft.com/office/drawing/2014/main" id="{9C87EEBE-698B-4479-8949-6F3BEB956249}"/>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id="{024CD1FC-656A-4EF7-98F7-B0B289478DDE}"/>
              </a:ext>
            </a:extLst>
          </p:cNvPr>
          <p:cNvSpPr>
            <a:spLocks noGrp="1"/>
          </p:cNvSpPr>
          <p:nvPr>
            <p:ph type="sldNum" sz="quarter" idx="12"/>
          </p:nvPr>
        </p:nvSpPr>
        <p:spPr/>
        <p:txBody>
          <a:bodyPr/>
          <a:lstStyle/>
          <a:p>
            <a:fld id="{C1810BA2-FF6A-4FF5-9816-C34B601F8728}" type="slidenum">
              <a:rPr lang="it-IT" smtClean="0"/>
              <a:t>‹N›</a:t>
            </a:fld>
            <a:endParaRPr lang="it-IT"/>
          </a:p>
        </p:txBody>
      </p:sp>
    </p:spTree>
    <p:extLst>
      <p:ext uri="{BB962C8B-B14F-4D97-AF65-F5344CB8AC3E}">
        <p14:creationId xmlns:p14="http://schemas.microsoft.com/office/powerpoint/2010/main" val="7894280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sfondo">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1524000" y="3602037"/>
            <a:ext cx="9144000" cy="1655763"/>
          </a:xfrm>
          <a:prstGeom prst="rect">
            <a:avLst/>
          </a:prstGeo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a:xfrm>
            <a:off x="838200" y="6356351"/>
            <a:ext cx="2743200" cy="365125"/>
          </a:xfrm>
          <a:prstGeom prst="rect">
            <a:avLst/>
          </a:prstGeom>
        </p:spPr>
        <p:txBody>
          <a:bodyPr/>
          <a:lstStyle/>
          <a:p>
            <a:endParaRPr lang="it-IT"/>
          </a:p>
        </p:txBody>
      </p:sp>
      <p:sp>
        <p:nvSpPr>
          <p:cNvPr id="5" name="Footer Placeholder 4"/>
          <p:cNvSpPr>
            <a:spLocks noGrp="1"/>
          </p:cNvSpPr>
          <p:nvPr>
            <p:ph type="ftr" sz="quarter" idx="11"/>
          </p:nvPr>
        </p:nvSpPr>
        <p:spPr>
          <a:xfrm>
            <a:off x="4038600" y="6356351"/>
            <a:ext cx="4114800" cy="365125"/>
          </a:xfrm>
          <a:prstGeom prst="rect">
            <a:avLst/>
          </a:prstGeom>
        </p:spPr>
        <p:txBody>
          <a:bodyPr/>
          <a:lstStyle/>
          <a:p>
            <a:endParaRPr lang="it-IT"/>
          </a:p>
        </p:txBody>
      </p:sp>
      <p:sp>
        <p:nvSpPr>
          <p:cNvPr id="7" name="Slide Number Placeholder 3">
            <a:extLst>
              <a:ext uri="{FF2B5EF4-FFF2-40B4-BE49-F238E27FC236}">
                <a16:creationId xmlns:a16="http://schemas.microsoft.com/office/drawing/2014/main" id="{DF3FF6B9-DFC2-324B-BC68-31BC0B5661F5}"/>
              </a:ext>
            </a:extLst>
          </p:cNvPr>
          <p:cNvSpPr>
            <a:spLocks noGrp="1"/>
          </p:cNvSpPr>
          <p:nvPr>
            <p:ph type="sldNum" sz="quarter" idx="12"/>
          </p:nvPr>
        </p:nvSpPr>
        <p:spPr>
          <a:xfrm>
            <a:off x="9361891" y="6435434"/>
            <a:ext cx="2743200" cy="365125"/>
          </a:xfrm>
          <a:prstGeom prst="rect">
            <a:avLst/>
          </a:prstGeom>
        </p:spPr>
        <p:txBody>
          <a:bodyPr/>
          <a:lstStyle>
            <a:lvl1pPr algn="r">
              <a:defRPr sz="1067" baseline="0"/>
            </a:lvl1pPr>
          </a:lstStyle>
          <a:p>
            <a:fld id="{0EA36CC3-3248-2E4F-940A-171F0585C90D}" type="slidenum">
              <a:rPr lang="it-IT" smtClean="0"/>
              <a:pPr/>
              <a:t>‹N›</a:t>
            </a:fld>
            <a:endParaRPr lang="it-IT" dirty="0"/>
          </a:p>
        </p:txBody>
      </p:sp>
    </p:spTree>
    <p:extLst>
      <p:ext uri="{BB962C8B-B14F-4D97-AF65-F5344CB8AC3E}">
        <p14:creationId xmlns:p14="http://schemas.microsoft.com/office/powerpoint/2010/main" val="36164816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110354A-8ADA-46BA-945D-3B72CE698339}"/>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8586F93C-B309-444D-9BC4-9932FA4C1EC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1B74E6AA-66C9-4411-8C1F-F9239FCC18B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33772B25-76BE-4232-9E6F-5D9DDEF204FE}"/>
              </a:ext>
            </a:extLst>
          </p:cNvPr>
          <p:cNvSpPr>
            <a:spLocks noGrp="1"/>
          </p:cNvSpPr>
          <p:nvPr>
            <p:ph type="dt" sz="half" idx="10"/>
          </p:nvPr>
        </p:nvSpPr>
        <p:spPr/>
        <p:txBody>
          <a:bodyPr/>
          <a:lstStyle/>
          <a:p>
            <a:fld id="{C38D4C97-B786-4B7B-B2F6-936992C082F8}" type="datetimeFigureOut">
              <a:rPr lang="it-IT" smtClean="0"/>
              <a:t>17/03/23</a:t>
            </a:fld>
            <a:endParaRPr lang="it-IT"/>
          </a:p>
        </p:txBody>
      </p:sp>
      <p:sp>
        <p:nvSpPr>
          <p:cNvPr id="6" name="Segnaposto piè di pagina 5">
            <a:extLst>
              <a:ext uri="{FF2B5EF4-FFF2-40B4-BE49-F238E27FC236}">
                <a16:creationId xmlns:a16="http://schemas.microsoft.com/office/drawing/2014/main" id="{27099E05-4C89-44DA-9835-9DEFFFB7AFE2}"/>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7AACB81A-B3A7-4A7E-B785-42D56CA35767}"/>
              </a:ext>
            </a:extLst>
          </p:cNvPr>
          <p:cNvSpPr>
            <a:spLocks noGrp="1"/>
          </p:cNvSpPr>
          <p:nvPr>
            <p:ph type="sldNum" sz="quarter" idx="12"/>
          </p:nvPr>
        </p:nvSpPr>
        <p:spPr/>
        <p:txBody>
          <a:bodyPr/>
          <a:lstStyle/>
          <a:p>
            <a:fld id="{C1810BA2-FF6A-4FF5-9816-C34B601F8728}" type="slidenum">
              <a:rPr lang="it-IT" smtClean="0"/>
              <a:t>‹N›</a:t>
            </a:fld>
            <a:endParaRPr lang="it-IT"/>
          </a:p>
        </p:txBody>
      </p:sp>
    </p:spTree>
    <p:extLst>
      <p:ext uri="{BB962C8B-B14F-4D97-AF65-F5344CB8AC3E}">
        <p14:creationId xmlns:p14="http://schemas.microsoft.com/office/powerpoint/2010/main" val="250894465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E648E72-6E45-4D2E-95CF-D0E4D316FF35}"/>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AB0C334C-E8A4-4239-B179-268422D7727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id="{BF9902BF-5774-4714-9BD5-F65847C7EF6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B6DEC787-50E1-463B-84FA-E5389DB33CDB}"/>
              </a:ext>
            </a:extLst>
          </p:cNvPr>
          <p:cNvSpPr>
            <a:spLocks noGrp="1"/>
          </p:cNvSpPr>
          <p:nvPr>
            <p:ph type="dt" sz="half" idx="10"/>
          </p:nvPr>
        </p:nvSpPr>
        <p:spPr/>
        <p:txBody>
          <a:bodyPr/>
          <a:lstStyle/>
          <a:p>
            <a:fld id="{C38D4C97-B786-4B7B-B2F6-936992C082F8}" type="datetimeFigureOut">
              <a:rPr lang="it-IT" smtClean="0"/>
              <a:t>17/03/23</a:t>
            </a:fld>
            <a:endParaRPr lang="it-IT"/>
          </a:p>
        </p:txBody>
      </p:sp>
      <p:sp>
        <p:nvSpPr>
          <p:cNvPr id="6" name="Segnaposto piè di pagina 5">
            <a:extLst>
              <a:ext uri="{FF2B5EF4-FFF2-40B4-BE49-F238E27FC236}">
                <a16:creationId xmlns:a16="http://schemas.microsoft.com/office/drawing/2014/main" id="{1C8A4210-3221-4CB1-BA21-DA1BC4451C6B}"/>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1FA20836-36AA-4903-8529-B0A4B5DBF13E}"/>
              </a:ext>
            </a:extLst>
          </p:cNvPr>
          <p:cNvSpPr>
            <a:spLocks noGrp="1"/>
          </p:cNvSpPr>
          <p:nvPr>
            <p:ph type="sldNum" sz="quarter" idx="12"/>
          </p:nvPr>
        </p:nvSpPr>
        <p:spPr/>
        <p:txBody>
          <a:bodyPr/>
          <a:lstStyle/>
          <a:p>
            <a:fld id="{C1810BA2-FF6A-4FF5-9816-C34B601F8728}" type="slidenum">
              <a:rPr lang="it-IT" smtClean="0"/>
              <a:t>‹N›</a:t>
            </a:fld>
            <a:endParaRPr lang="it-IT"/>
          </a:p>
        </p:txBody>
      </p:sp>
    </p:spTree>
    <p:extLst>
      <p:ext uri="{BB962C8B-B14F-4D97-AF65-F5344CB8AC3E}">
        <p14:creationId xmlns:p14="http://schemas.microsoft.com/office/powerpoint/2010/main" val="181167116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E7AA280-A63F-42DE-8AC7-46981DADC63B}"/>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20C4B2E8-A61B-44B1-B1B1-FD4D7DBE15F8}"/>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6412FCF5-7C60-4C07-88F2-F0B9BF31EA2A}"/>
              </a:ext>
            </a:extLst>
          </p:cNvPr>
          <p:cNvSpPr>
            <a:spLocks noGrp="1"/>
          </p:cNvSpPr>
          <p:nvPr>
            <p:ph type="dt" sz="half" idx="10"/>
          </p:nvPr>
        </p:nvSpPr>
        <p:spPr/>
        <p:txBody>
          <a:bodyPr/>
          <a:lstStyle/>
          <a:p>
            <a:fld id="{C38D4C97-B786-4B7B-B2F6-936992C082F8}" type="datetimeFigureOut">
              <a:rPr lang="it-IT" smtClean="0"/>
              <a:t>17/03/23</a:t>
            </a:fld>
            <a:endParaRPr lang="it-IT"/>
          </a:p>
        </p:txBody>
      </p:sp>
      <p:sp>
        <p:nvSpPr>
          <p:cNvPr id="5" name="Segnaposto piè di pagina 4">
            <a:extLst>
              <a:ext uri="{FF2B5EF4-FFF2-40B4-BE49-F238E27FC236}">
                <a16:creationId xmlns:a16="http://schemas.microsoft.com/office/drawing/2014/main" id="{6A2F8FE6-FE15-49CF-8A4B-0D263CD7F658}"/>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6A9EACD3-77FA-4B63-A2BF-C0784CFE3C7A}"/>
              </a:ext>
            </a:extLst>
          </p:cNvPr>
          <p:cNvSpPr>
            <a:spLocks noGrp="1"/>
          </p:cNvSpPr>
          <p:nvPr>
            <p:ph type="sldNum" sz="quarter" idx="12"/>
          </p:nvPr>
        </p:nvSpPr>
        <p:spPr/>
        <p:txBody>
          <a:bodyPr/>
          <a:lstStyle/>
          <a:p>
            <a:fld id="{C1810BA2-FF6A-4FF5-9816-C34B601F8728}" type="slidenum">
              <a:rPr lang="it-IT" smtClean="0"/>
              <a:t>‹N›</a:t>
            </a:fld>
            <a:endParaRPr lang="it-IT"/>
          </a:p>
        </p:txBody>
      </p:sp>
    </p:spTree>
    <p:extLst>
      <p:ext uri="{BB962C8B-B14F-4D97-AF65-F5344CB8AC3E}">
        <p14:creationId xmlns:p14="http://schemas.microsoft.com/office/powerpoint/2010/main" val="103465308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4DFC0A21-AFF3-46F8-8D25-D18D50FED523}"/>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4CBC7637-923D-4F2E-80C3-3E435FAA6BB4}"/>
              </a:ext>
            </a:extLst>
          </p:cNvPr>
          <p:cNvSpPr>
            <a:spLocks noGrp="1"/>
          </p:cNvSpPr>
          <p:nvPr>
            <p:ph type="body" orient="vert" idx="1"/>
          </p:nvPr>
        </p:nvSpPr>
        <p:spPr>
          <a:xfrm>
            <a:off x="838200" y="365125"/>
            <a:ext cx="7734300"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9A0E60FB-C726-43C9-9108-BAEABCD0F4D7}"/>
              </a:ext>
            </a:extLst>
          </p:cNvPr>
          <p:cNvSpPr>
            <a:spLocks noGrp="1"/>
          </p:cNvSpPr>
          <p:nvPr>
            <p:ph type="dt" sz="half" idx="10"/>
          </p:nvPr>
        </p:nvSpPr>
        <p:spPr/>
        <p:txBody>
          <a:bodyPr/>
          <a:lstStyle/>
          <a:p>
            <a:fld id="{C38D4C97-B786-4B7B-B2F6-936992C082F8}" type="datetimeFigureOut">
              <a:rPr lang="it-IT" smtClean="0"/>
              <a:t>17/03/23</a:t>
            </a:fld>
            <a:endParaRPr lang="it-IT"/>
          </a:p>
        </p:txBody>
      </p:sp>
      <p:sp>
        <p:nvSpPr>
          <p:cNvPr id="5" name="Segnaposto piè di pagina 4">
            <a:extLst>
              <a:ext uri="{FF2B5EF4-FFF2-40B4-BE49-F238E27FC236}">
                <a16:creationId xmlns:a16="http://schemas.microsoft.com/office/drawing/2014/main" id="{92CF12FF-1F60-4322-92E1-9A7980638531}"/>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A6E9180B-AD91-43DF-9E4F-1EC18B4140BC}"/>
              </a:ext>
            </a:extLst>
          </p:cNvPr>
          <p:cNvSpPr>
            <a:spLocks noGrp="1"/>
          </p:cNvSpPr>
          <p:nvPr>
            <p:ph type="sldNum" sz="quarter" idx="12"/>
          </p:nvPr>
        </p:nvSpPr>
        <p:spPr/>
        <p:txBody>
          <a:bodyPr/>
          <a:lstStyle/>
          <a:p>
            <a:fld id="{C1810BA2-FF6A-4FF5-9816-C34B601F8728}" type="slidenum">
              <a:rPr lang="it-IT" smtClean="0"/>
              <a:t>‹N›</a:t>
            </a:fld>
            <a:endParaRPr lang="it-IT"/>
          </a:p>
        </p:txBody>
      </p:sp>
    </p:spTree>
    <p:extLst>
      <p:ext uri="{BB962C8B-B14F-4D97-AF65-F5344CB8AC3E}">
        <p14:creationId xmlns:p14="http://schemas.microsoft.com/office/powerpoint/2010/main" val="17679777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it-IT"/>
              <a:t>Fare clic per modificare lo stile del titolo dello schema</a:t>
            </a:r>
            <a:endParaRPr lang="en-US" dirty="0"/>
          </a:p>
        </p:txBody>
      </p:sp>
      <p:sp>
        <p:nvSpPr>
          <p:cNvPr id="3" name="Content Placeholder 2"/>
          <p:cNvSpPr>
            <a:spLocks noGrp="1"/>
          </p:cNvSpPr>
          <p:nvPr>
            <p:ph idx="1"/>
          </p:nvPr>
        </p:nvSpPr>
        <p:spPr>
          <a:xfrm>
            <a:off x="838200" y="1825625"/>
            <a:ext cx="10515600" cy="4351339"/>
          </a:xfrm>
          <a:prstGeom prst="rect">
            <a:avLst/>
          </a:prstGeom>
        </p:spPr>
        <p:txBody>
          <a:bodyPr/>
          <a:lstStyle/>
          <a:p>
            <a:pPr lvl="0"/>
            <a:r>
              <a:rPr lang="it-IT"/>
              <a:t>Modifica gli stili del testo dello schema
Secondo livello
Terzo livello
Quarto livello
Quinto livello</a:t>
            </a:r>
            <a:endParaRPr lang="en-US" dirty="0"/>
          </a:p>
        </p:txBody>
      </p:sp>
      <p:sp>
        <p:nvSpPr>
          <p:cNvPr id="4" name="Date Placeholder 3"/>
          <p:cNvSpPr>
            <a:spLocks noGrp="1"/>
          </p:cNvSpPr>
          <p:nvPr>
            <p:ph type="dt" sz="half" idx="10"/>
          </p:nvPr>
        </p:nvSpPr>
        <p:spPr>
          <a:xfrm>
            <a:off x="838200" y="6356351"/>
            <a:ext cx="2743200" cy="365125"/>
          </a:xfrm>
          <a:prstGeom prst="rect">
            <a:avLst/>
          </a:prstGeom>
        </p:spPr>
        <p:txBody>
          <a:bodyPr/>
          <a:lstStyle/>
          <a:p>
            <a:endParaRPr lang="it-IT"/>
          </a:p>
        </p:txBody>
      </p:sp>
      <p:sp>
        <p:nvSpPr>
          <p:cNvPr id="5" name="Footer Placeholder 4"/>
          <p:cNvSpPr>
            <a:spLocks noGrp="1"/>
          </p:cNvSpPr>
          <p:nvPr>
            <p:ph type="ftr" sz="quarter" idx="11"/>
          </p:nvPr>
        </p:nvSpPr>
        <p:spPr>
          <a:xfrm>
            <a:off x="4038600" y="6356351"/>
            <a:ext cx="4114800" cy="365125"/>
          </a:xfrm>
          <a:prstGeom prst="rect">
            <a:avLst/>
          </a:prstGeom>
        </p:spPr>
        <p:txBody>
          <a:bodyPr/>
          <a:lstStyle/>
          <a:p>
            <a:endParaRPr lang="it-IT"/>
          </a:p>
        </p:txBody>
      </p:sp>
      <p:sp>
        <p:nvSpPr>
          <p:cNvPr id="7" name="Slide Number Placeholder 3">
            <a:extLst>
              <a:ext uri="{FF2B5EF4-FFF2-40B4-BE49-F238E27FC236}">
                <a16:creationId xmlns:a16="http://schemas.microsoft.com/office/drawing/2014/main" id="{0C5C5015-EF19-D045-8EF2-7AC5BD04B8EF}"/>
              </a:ext>
            </a:extLst>
          </p:cNvPr>
          <p:cNvSpPr>
            <a:spLocks noGrp="1"/>
          </p:cNvSpPr>
          <p:nvPr>
            <p:ph type="sldNum" sz="quarter" idx="12"/>
          </p:nvPr>
        </p:nvSpPr>
        <p:spPr>
          <a:xfrm>
            <a:off x="9361891" y="6435434"/>
            <a:ext cx="2743200" cy="365125"/>
          </a:xfrm>
          <a:prstGeom prst="rect">
            <a:avLst/>
          </a:prstGeom>
        </p:spPr>
        <p:txBody>
          <a:bodyPr/>
          <a:lstStyle>
            <a:lvl1pPr algn="r">
              <a:defRPr sz="1067" baseline="0"/>
            </a:lvl1pPr>
          </a:lstStyle>
          <a:p>
            <a:fld id="{0EA36CC3-3248-2E4F-940A-171F0585C90D}" type="slidenum">
              <a:rPr lang="it-IT" smtClean="0"/>
              <a:pPr/>
              <a:t>‹N›</a:t>
            </a:fld>
            <a:endParaRPr lang="it-IT" dirty="0"/>
          </a:p>
        </p:txBody>
      </p:sp>
    </p:spTree>
    <p:extLst>
      <p:ext uri="{BB962C8B-B14F-4D97-AF65-F5344CB8AC3E}">
        <p14:creationId xmlns:p14="http://schemas.microsoft.com/office/powerpoint/2010/main" val="2515122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a:prstGeom prst="rect">
            <a:avLst/>
          </a:prstGeom>
        </p:spPr>
        <p:txBody>
          <a:bodyPr anchor="b"/>
          <a:lstStyle>
            <a:lvl1pPr>
              <a:defRPr sz="6000"/>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831851" y="4589464"/>
            <a:ext cx="10515600" cy="1500187"/>
          </a:xfrm>
          <a:prstGeom prst="rect">
            <a:avLst/>
          </a:prstGeo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it-IT"/>
              <a:t>Modifica gli stili del testo dello schema
Secondo livello
Terzo livello
Quarto livello
Quinto livello</a:t>
            </a:r>
            <a:endParaRPr lang="en-US" dirty="0"/>
          </a:p>
        </p:txBody>
      </p:sp>
      <p:sp>
        <p:nvSpPr>
          <p:cNvPr id="4" name="Date Placeholder 3"/>
          <p:cNvSpPr>
            <a:spLocks noGrp="1"/>
          </p:cNvSpPr>
          <p:nvPr>
            <p:ph type="dt" sz="half" idx="10"/>
          </p:nvPr>
        </p:nvSpPr>
        <p:spPr>
          <a:xfrm>
            <a:off x="838200" y="6356351"/>
            <a:ext cx="2743200" cy="365125"/>
          </a:xfrm>
          <a:prstGeom prst="rect">
            <a:avLst/>
          </a:prstGeom>
        </p:spPr>
        <p:txBody>
          <a:bodyPr/>
          <a:lstStyle/>
          <a:p>
            <a:endParaRPr lang="it-IT"/>
          </a:p>
        </p:txBody>
      </p:sp>
      <p:sp>
        <p:nvSpPr>
          <p:cNvPr id="5" name="Footer Placeholder 4"/>
          <p:cNvSpPr>
            <a:spLocks noGrp="1"/>
          </p:cNvSpPr>
          <p:nvPr>
            <p:ph type="ftr" sz="quarter" idx="11"/>
          </p:nvPr>
        </p:nvSpPr>
        <p:spPr>
          <a:xfrm>
            <a:off x="4038600" y="6356351"/>
            <a:ext cx="4114800" cy="365125"/>
          </a:xfrm>
          <a:prstGeom prst="rect">
            <a:avLst/>
          </a:prstGeom>
        </p:spPr>
        <p:txBody>
          <a:bodyPr/>
          <a:lstStyle/>
          <a:p>
            <a:endParaRPr lang="it-IT"/>
          </a:p>
        </p:txBody>
      </p:sp>
      <p:sp>
        <p:nvSpPr>
          <p:cNvPr id="7" name="Slide Number Placeholder 3">
            <a:extLst>
              <a:ext uri="{FF2B5EF4-FFF2-40B4-BE49-F238E27FC236}">
                <a16:creationId xmlns:a16="http://schemas.microsoft.com/office/drawing/2014/main" id="{BD79FEA1-4AEE-6246-8ADD-661F37F165BA}"/>
              </a:ext>
            </a:extLst>
          </p:cNvPr>
          <p:cNvSpPr>
            <a:spLocks noGrp="1"/>
          </p:cNvSpPr>
          <p:nvPr>
            <p:ph type="sldNum" sz="quarter" idx="12"/>
          </p:nvPr>
        </p:nvSpPr>
        <p:spPr>
          <a:xfrm>
            <a:off x="9361891" y="6435434"/>
            <a:ext cx="2743200" cy="365125"/>
          </a:xfrm>
          <a:prstGeom prst="rect">
            <a:avLst/>
          </a:prstGeom>
        </p:spPr>
        <p:txBody>
          <a:bodyPr/>
          <a:lstStyle>
            <a:lvl1pPr algn="r">
              <a:defRPr sz="1067" baseline="0"/>
            </a:lvl1pPr>
          </a:lstStyle>
          <a:p>
            <a:fld id="{0EA36CC3-3248-2E4F-940A-171F0585C90D}" type="slidenum">
              <a:rPr lang="it-IT" smtClean="0"/>
              <a:pPr/>
              <a:t>‹N›</a:t>
            </a:fld>
            <a:endParaRPr lang="it-IT" dirty="0"/>
          </a:p>
        </p:txBody>
      </p:sp>
    </p:spTree>
    <p:extLst>
      <p:ext uri="{BB962C8B-B14F-4D97-AF65-F5344CB8AC3E}">
        <p14:creationId xmlns:p14="http://schemas.microsoft.com/office/powerpoint/2010/main" val="5130185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it-IT"/>
              <a:t>Fare clic per modificare lo stile del titolo dello schema</a:t>
            </a:r>
            <a:endParaRPr lang="en-US" dirty="0"/>
          </a:p>
        </p:txBody>
      </p:sp>
      <p:sp>
        <p:nvSpPr>
          <p:cNvPr id="3" name="Content Placeholder 2"/>
          <p:cNvSpPr>
            <a:spLocks noGrp="1"/>
          </p:cNvSpPr>
          <p:nvPr>
            <p:ph sz="half" idx="1"/>
          </p:nvPr>
        </p:nvSpPr>
        <p:spPr>
          <a:xfrm>
            <a:off x="838200" y="1825625"/>
            <a:ext cx="5181600" cy="4351339"/>
          </a:xfrm>
          <a:prstGeom prst="rect">
            <a:avLst/>
          </a:prstGeom>
        </p:spPr>
        <p:txBody>
          <a:bodyPr/>
          <a:lstStyle/>
          <a:p>
            <a:pPr lvl="0"/>
            <a:r>
              <a:rPr lang="it-IT"/>
              <a:t>Modifica gli stili del testo dello schema
Secondo livello
Terzo livello
Quarto livello
Quinto livello</a:t>
            </a:r>
            <a:endParaRPr lang="en-US" dirty="0"/>
          </a:p>
        </p:txBody>
      </p:sp>
      <p:sp>
        <p:nvSpPr>
          <p:cNvPr id="4" name="Content Placeholder 3"/>
          <p:cNvSpPr>
            <a:spLocks noGrp="1"/>
          </p:cNvSpPr>
          <p:nvPr>
            <p:ph sz="half" idx="2"/>
          </p:nvPr>
        </p:nvSpPr>
        <p:spPr>
          <a:xfrm>
            <a:off x="6172200" y="1825625"/>
            <a:ext cx="5181600" cy="4351339"/>
          </a:xfrm>
          <a:prstGeom prst="rect">
            <a:avLst/>
          </a:prstGeom>
        </p:spPr>
        <p:txBody>
          <a:bodyPr/>
          <a:lstStyle/>
          <a:p>
            <a:pPr lvl="0"/>
            <a:r>
              <a:rPr lang="it-IT"/>
              <a:t>Modifica gli stili del testo dello schema
Secondo livello
Terzo livello
Quarto livello
Quinto livello</a:t>
            </a:r>
            <a:endParaRPr lang="en-US" dirty="0"/>
          </a:p>
        </p:txBody>
      </p:sp>
      <p:sp>
        <p:nvSpPr>
          <p:cNvPr id="5" name="Date Placeholder 4"/>
          <p:cNvSpPr>
            <a:spLocks noGrp="1"/>
          </p:cNvSpPr>
          <p:nvPr>
            <p:ph type="dt" sz="half" idx="10"/>
          </p:nvPr>
        </p:nvSpPr>
        <p:spPr>
          <a:xfrm>
            <a:off x="838200" y="6356351"/>
            <a:ext cx="2743200" cy="365125"/>
          </a:xfrm>
          <a:prstGeom prst="rect">
            <a:avLst/>
          </a:prstGeom>
        </p:spPr>
        <p:txBody>
          <a:bodyPr/>
          <a:lstStyle/>
          <a:p>
            <a:endParaRPr lang="it-IT"/>
          </a:p>
        </p:txBody>
      </p:sp>
      <p:sp>
        <p:nvSpPr>
          <p:cNvPr id="6" name="Footer Placeholder 5"/>
          <p:cNvSpPr>
            <a:spLocks noGrp="1"/>
          </p:cNvSpPr>
          <p:nvPr>
            <p:ph type="ftr" sz="quarter" idx="11"/>
          </p:nvPr>
        </p:nvSpPr>
        <p:spPr>
          <a:xfrm>
            <a:off x="4038600" y="6356351"/>
            <a:ext cx="4114800" cy="365125"/>
          </a:xfrm>
          <a:prstGeom prst="rect">
            <a:avLst/>
          </a:prstGeom>
        </p:spPr>
        <p:txBody>
          <a:bodyPr/>
          <a:lstStyle/>
          <a:p>
            <a:endParaRPr lang="it-IT"/>
          </a:p>
        </p:txBody>
      </p:sp>
      <p:sp>
        <p:nvSpPr>
          <p:cNvPr id="8" name="Slide Number Placeholder 3">
            <a:extLst>
              <a:ext uri="{FF2B5EF4-FFF2-40B4-BE49-F238E27FC236}">
                <a16:creationId xmlns:a16="http://schemas.microsoft.com/office/drawing/2014/main" id="{45824E60-B0A3-0849-B975-ACCACDD23357}"/>
              </a:ext>
            </a:extLst>
          </p:cNvPr>
          <p:cNvSpPr>
            <a:spLocks noGrp="1"/>
          </p:cNvSpPr>
          <p:nvPr>
            <p:ph type="sldNum" sz="quarter" idx="12"/>
          </p:nvPr>
        </p:nvSpPr>
        <p:spPr>
          <a:xfrm>
            <a:off x="9361891" y="6435434"/>
            <a:ext cx="2743200" cy="365125"/>
          </a:xfrm>
          <a:prstGeom prst="rect">
            <a:avLst/>
          </a:prstGeom>
        </p:spPr>
        <p:txBody>
          <a:bodyPr/>
          <a:lstStyle>
            <a:lvl1pPr algn="r">
              <a:defRPr sz="1067" baseline="0"/>
            </a:lvl1pPr>
          </a:lstStyle>
          <a:p>
            <a:fld id="{0EA36CC3-3248-2E4F-940A-171F0585C90D}" type="slidenum">
              <a:rPr lang="it-IT" smtClean="0"/>
              <a:pPr/>
              <a:t>‹N›</a:t>
            </a:fld>
            <a:endParaRPr lang="it-IT" dirty="0"/>
          </a:p>
        </p:txBody>
      </p:sp>
    </p:spTree>
    <p:extLst>
      <p:ext uri="{BB962C8B-B14F-4D97-AF65-F5344CB8AC3E}">
        <p14:creationId xmlns:p14="http://schemas.microsoft.com/office/powerpoint/2010/main" val="42706435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839789" y="1681163"/>
            <a:ext cx="5157787" cy="823912"/>
          </a:xfrm>
          <a:prstGeom prst="rect">
            <a:avLst/>
          </a:prstGeo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it-IT"/>
              <a:t>Modifica gli stili del testo dello schema
Secondo livello
Terzo livello
Quarto livello
Quinto livello</a:t>
            </a:r>
            <a:endParaRPr lang="en-US" dirty="0"/>
          </a:p>
        </p:txBody>
      </p:sp>
      <p:sp>
        <p:nvSpPr>
          <p:cNvPr id="4" name="Content Placeholder 3"/>
          <p:cNvSpPr>
            <a:spLocks noGrp="1"/>
          </p:cNvSpPr>
          <p:nvPr>
            <p:ph sz="half" idx="2"/>
          </p:nvPr>
        </p:nvSpPr>
        <p:spPr>
          <a:xfrm>
            <a:off x="839789" y="2505075"/>
            <a:ext cx="5157787" cy="3684588"/>
          </a:xfrm>
          <a:prstGeom prst="rect">
            <a:avLst/>
          </a:prstGeom>
        </p:spPr>
        <p:txBody>
          <a:bodyPr/>
          <a:lstStyle/>
          <a:p>
            <a:pPr lvl="0"/>
            <a:r>
              <a:rPr lang="it-IT"/>
              <a:t>Modifica gli stili del testo dello schema
Secondo livello
Terzo livello
Quarto livello
Quinto livello</a:t>
            </a:r>
            <a:endParaRPr lang="en-US" dirty="0"/>
          </a:p>
        </p:txBody>
      </p:sp>
      <p:sp>
        <p:nvSpPr>
          <p:cNvPr id="5" name="Text Placeholder 4"/>
          <p:cNvSpPr>
            <a:spLocks noGrp="1"/>
          </p:cNvSpPr>
          <p:nvPr>
            <p:ph type="body" sz="quarter" idx="3"/>
          </p:nvPr>
        </p:nvSpPr>
        <p:spPr>
          <a:xfrm>
            <a:off x="6172201" y="1681163"/>
            <a:ext cx="5183188" cy="823912"/>
          </a:xfrm>
          <a:prstGeom prst="rect">
            <a:avLst/>
          </a:prstGeo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it-IT"/>
              <a:t>Modifica gli stili del testo dello schema
Secondo livello
Terzo livello
Quarto livello
Quinto livello</a:t>
            </a:r>
            <a:endParaRPr lang="en-US" dirty="0"/>
          </a:p>
        </p:txBody>
      </p:sp>
      <p:sp>
        <p:nvSpPr>
          <p:cNvPr id="6" name="Content Placeholder 5"/>
          <p:cNvSpPr>
            <a:spLocks noGrp="1"/>
          </p:cNvSpPr>
          <p:nvPr>
            <p:ph sz="quarter" idx="4"/>
          </p:nvPr>
        </p:nvSpPr>
        <p:spPr>
          <a:xfrm>
            <a:off x="6172201" y="2505075"/>
            <a:ext cx="5183188" cy="3684588"/>
          </a:xfrm>
          <a:prstGeom prst="rect">
            <a:avLst/>
          </a:prstGeom>
        </p:spPr>
        <p:txBody>
          <a:bodyPr/>
          <a:lstStyle/>
          <a:p>
            <a:pPr lvl="0"/>
            <a:r>
              <a:rPr lang="it-IT"/>
              <a:t>Modifica gli stili del testo dello schema
Secondo livello
Terzo livello
Quarto livello
Quinto livello</a:t>
            </a:r>
            <a:endParaRPr lang="en-US" dirty="0"/>
          </a:p>
        </p:txBody>
      </p:sp>
      <p:sp>
        <p:nvSpPr>
          <p:cNvPr id="7" name="Date Placeholder 6"/>
          <p:cNvSpPr>
            <a:spLocks noGrp="1"/>
          </p:cNvSpPr>
          <p:nvPr>
            <p:ph type="dt" sz="half" idx="10"/>
          </p:nvPr>
        </p:nvSpPr>
        <p:spPr>
          <a:xfrm>
            <a:off x="838200" y="6356351"/>
            <a:ext cx="2743200" cy="365125"/>
          </a:xfrm>
          <a:prstGeom prst="rect">
            <a:avLst/>
          </a:prstGeom>
        </p:spPr>
        <p:txBody>
          <a:bodyPr/>
          <a:lstStyle/>
          <a:p>
            <a:endParaRPr lang="it-IT"/>
          </a:p>
        </p:txBody>
      </p:sp>
      <p:sp>
        <p:nvSpPr>
          <p:cNvPr id="8" name="Footer Placeholder 7"/>
          <p:cNvSpPr>
            <a:spLocks noGrp="1"/>
          </p:cNvSpPr>
          <p:nvPr>
            <p:ph type="ftr" sz="quarter" idx="11"/>
          </p:nvPr>
        </p:nvSpPr>
        <p:spPr>
          <a:xfrm>
            <a:off x="4038600" y="6356351"/>
            <a:ext cx="4114800" cy="365125"/>
          </a:xfrm>
          <a:prstGeom prst="rect">
            <a:avLst/>
          </a:prstGeom>
        </p:spPr>
        <p:txBody>
          <a:bodyPr/>
          <a:lstStyle/>
          <a:p>
            <a:endParaRPr lang="it-IT"/>
          </a:p>
        </p:txBody>
      </p:sp>
      <p:sp>
        <p:nvSpPr>
          <p:cNvPr id="10" name="Slide Number Placeholder 3">
            <a:extLst>
              <a:ext uri="{FF2B5EF4-FFF2-40B4-BE49-F238E27FC236}">
                <a16:creationId xmlns:a16="http://schemas.microsoft.com/office/drawing/2014/main" id="{F64FC513-37E9-FA40-A0EF-66CA728E266D}"/>
              </a:ext>
            </a:extLst>
          </p:cNvPr>
          <p:cNvSpPr>
            <a:spLocks noGrp="1"/>
          </p:cNvSpPr>
          <p:nvPr>
            <p:ph type="sldNum" sz="quarter" idx="12"/>
          </p:nvPr>
        </p:nvSpPr>
        <p:spPr>
          <a:xfrm>
            <a:off x="9361891" y="6435434"/>
            <a:ext cx="2743200" cy="365125"/>
          </a:xfrm>
          <a:prstGeom prst="rect">
            <a:avLst/>
          </a:prstGeom>
        </p:spPr>
        <p:txBody>
          <a:bodyPr/>
          <a:lstStyle>
            <a:lvl1pPr algn="r">
              <a:defRPr sz="1067" baseline="0"/>
            </a:lvl1pPr>
          </a:lstStyle>
          <a:p>
            <a:fld id="{0EA36CC3-3248-2E4F-940A-171F0585C90D}" type="slidenum">
              <a:rPr lang="it-IT" smtClean="0"/>
              <a:pPr/>
              <a:t>‹N›</a:t>
            </a:fld>
            <a:endParaRPr lang="it-IT" dirty="0"/>
          </a:p>
        </p:txBody>
      </p:sp>
    </p:spTree>
    <p:extLst>
      <p:ext uri="{BB962C8B-B14F-4D97-AF65-F5344CB8AC3E}">
        <p14:creationId xmlns:p14="http://schemas.microsoft.com/office/powerpoint/2010/main" val="25244897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1"/>
            <a:ext cx="2743200" cy="365125"/>
          </a:xfrm>
          <a:prstGeom prst="rect">
            <a:avLst/>
          </a:prstGeom>
        </p:spPr>
        <p:txBody>
          <a:bodyPr/>
          <a:lstStyle/>
          <a:p>
            <a:endParaRPr lang="it-IT"/>
          </a:p>
        </p:txBody>
      </p:sp>
      <p:sp>
        <p:nvSpPr>
          <p:cNvPr id="3" name="Footer Placeholder 2"/>
          <p:cNvSpPr>
            <a:spLocks noGrp="1"/>
          </p:cNvSpPr>
          <p:nvPr>
            <p:ph type="ftr" sz="quarter" idx="11"/>
          </p:nvPr>
        </p:nvSpPr>
        <p:spPr>
          <a:xfrm>
            <a:off x="4038600" y="6356351"/>
            <a:ext cx="4114800" cy="365125"/>
          </a:xfrm>
          <a:prstGeom prst="rect">
            <a:avLst/>
          </a:prstGeom>
        </p:spPr>
        <p:txBody>
          <a:bodyPr/>
          <a:lstStyle/>
          <a:p>
            <a:endParaRPr lang="it-IT"/>
          </a:p>
        </p:txBody>
      </p:sp>
      <p:sp>
        <p:nvSpPr>
          <p:cNvPr id="5" name="Slide Number Placeholder 3">
            <a:extLst>
              <a:ext uri="{FF2B5EF4-FFF2-40B4-BE49-F238E27FC236}">
                <a16:creationId xmlns:a16="http://schemas.microsoft.com/office/drawing/2014/main" id="{FB3BADAA-F7EE-574C-87E5-214E18A08DD9}"/>
              </a:ext>
            </a:extLst>
          </p:cNvPr>
          <p:cNvSpPr>
            <a:spLocks noGrp="1"/>
          </p:cNvSpPr>
          <p:nvPr>
            <p:ph type="sldNum" sz="quarter" idx="12"/>
          </p:nvPr>
        </p:nvSpPr>
        <p:spPr>
          <a:xfrm>
            <a:off x="9361891" y="6435434"/>
            <a:ext cx="2743200" cy="365125"/>
          </a:xfrm>
          <a:prstGeom prst="rect">
            <a:avLst/>
          </a:prstGeom>
        </p:spPr>
        <p:txBody>
          <a:bodyPr/>
          <a:lstStyle>
            <a:lvl1pPr algn="r">
              <a:defRPr sz="1067" baseline="0"/>
            </a:lvl1pPr>
          </a:lstStyle>
          <a:p>
            <a:fld id="{0EA36CC3-3248-2E4F-940A-171F0585C90D}" type="slidenum">
              <a:rPr lang="it-IT" smtClean="0"/>
              <a:pPr/>
              <a:t>‹N›</a:t>
            </a:fld>
            <a:endParaRPr lang="it-IT" dirty="0"/>
          </a:p>
        </p:txBody>
      </p:sp>
    </p:spTree>
    <p:extLst>
      <p:ext uri="{BB962C8B-B14F-4D97-AF65-F5344CB8AC3E}">
        <p14:creationId xmlns:p14="http://schemas.microsoft.com/office/powerpoint/2010/main" val="30357925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it-IT"/>
              <a:t>Fare clic per modificare lo stile del titolo dello schema</a:t>
            </a:r>
            <a:endParaRPr lang="en-US" dirty="0"/>
          </a:p>
        </p:txBody>
      </p:sp>
      <p:sp>
        <p:nvSpPr>
          <p:cNvPr id="3" name="Content Placeholder 2"/>
          <p:cNvSpPr>
            <a:spLocks noGrp="1"/>
          </p:cNvSpPr>
          <p:nvPr>
            <p:ph idx="1"/>
          </p:nvPr>
        </p:nvSpPr>
        <p:spPr>
          <a:xfrm>
            <a:off x="5183188" y="987426"/>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Modifica gli stili del testo dello schema
Secondo livello
Terzo livello
Quarto livello
Quinto livello</a:t>
            </a:r>
            <a:endParaRPr lang="en-US" dirty="0"/>
          </a:p>
        </p:txBody>
      </p:sp>
      <p:sp>
        <p:nvSpPr>
          <p:cNvPr id="4" name="Text Placeholder 3"/>
          <p:cNvSpPr>
            <a:spLocks noGrp="1"/>
          </p:cNvSpPr>
          <p:nvPr>
            <p:ph type="body" sz="half" idx="2"/>
          </p:nvPr>
        </p:nvSpPr>
        <p:spPr>
          <a:xfrm>
            <a:off x="839788" y="2057401"/>
            <a:ext cx="3932237" cy="3811588"/>
          </a:xfrm>
          <a:prstGeom prst="rect">
            <a:avLst/>
          </a:prstGeo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it-IT"/>
              <a:t>Modifica gli stili del testo dello schema
Secondo livello
Terzo livello
Quarto livello
Quinto livello</a:t>
            </a:r>
            <a:endParaRPr lang="en-US" dirty="0"/>
          </a:p>
        </p:txBody>
      </p:sp>
      <p:sp>
        <p:nvSpPr>
          <p:cNvPr id="5" name="Date Placeholder 4"/>
          <p:cNvSpPr>
            <a:spLocks noGrp="1"/>
          </p:cNvSpPr>
          <p:nvPr>
            <p:ph type="dt" sz="half" idx="10"/>
          </p:nvPr>
        </p:nvSpPr>
        <p:spPr>
          <a:xfrm>
            <a:off x="838200" y="6356351"/>
            <a:ext cx="2743200" cy="365125"/>
          </a:xfrm>
          <a:prstGeom prst="rect">
            <a:avLst/>
          </a:prstGeom>
        </p:spPr>
        <p:txBody>
          <a:bodyPr/>
          <a:lstStyle/>
          <a:p>
            <a:endParaRPr lang="it-IT"/>
          </a:p>
        </p:txBody>
      </p:sp>
      <p:sp>
        <p:nvSpPr>
          <p:cNvPr id="6" name="Footer Placeholder 5"/>
          <p:cNvSpPr>
            <a:spLocks noGrp="1"/>
          </p:cNvSpPr>
          <p:nvPr>
            <p:ph type="ftr" sz="quarter" idx="11"/>
          </p:nvPr>
        </p:nvSpPr>
        <p:spPr>
          <a:xfrm>
            <a:off x="4038600" y="6356351"/>
            <a:ext cx="4114800" cy="365125"/>
          </a:xfrm>
          <a:prstGeom prst="rect">
            <a:avLst/>
          </a:prstGeom>
        </p:spPr>
        <p:txBody>
          <a:bodyPr/>
          <a:lstStyle/>
          <a:p>
            <a:endParaRPr lang="it-IT"/>
          </a:p>
        </p:txBody>
      </p:sp>
      <p:sp>
        <p:nvSpPr>
          <p:cNvPr id="8" name="Slide Number Placeholder 3">
            <a:extLst>
              <a:ext uri="{FF2B5EF4-FFF2-40B4-BE49-F238E27FC236}">
                <a16:creationId xmlns:a16="http://schemas.microsoft.com/office/drawing/2014/main" id="{72CB6529-4F54-AF49-9DBF-D580BDC6D585}"/>
              </a:ext>
            </a:extLst>
          </p:cNvPr>
          <p:cNvSpPr>
            <a:spLocks noGrp="1"/>
          </p:cNvSpPr>
          <p:nvPr>
            <p:ph type="sldNum" sz="quarter" idx="12"/>
          </p:nvPr>
        </p:nvSpPr>
        <p:spPr>
          <a:xfrm>
            <a:off x="9361891" y="6435434"/>
            <a:ext cx="2743200" cy="365125"/>
          </a:xfrm>
          <a:prstGeom prst="rect">
            <a:avLst/>
          </a:prstGeom>
        </p:spPr>
        <p:txBody>
          <a:bodyPr/>
          <a:lstStyle>
            <a:lvl1pPr algn="r">
              <a:defRPr sz="1067" baseline="0"/>
            </a:lvl1pPr>
          </a:lstStyle>
          <a:p>
            <a:fld id="{0EA36CC3-3248-2E4F-940A-171F0585C90D}" type="slidenum">
              <a:rPr lang="it-IT" smtClean="0"/>
              <a:pPr/>
              <a:t>‹N›</a:t>
            </a:fld>
            <a:endParaRPr lang="it-IT" dirty="0"/>
          </a:p>
        </p:txBody>
      </p:sp>
    </p:spTree>
    <p:extLst>
      <p:ext uri="{BB962C8B-B14F-4D97-AF65-F5344CB8AC3E}">
        <p14:creationId xmlns:p14="http://schemas.microsoft.com/office/powerpoint/2010/main" val="8862349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5183188" y="987426"/>
            <a:ext cx="6172200" cy="4873625"/>
          </a:xfrm>
          <a:prstGeom prst="rect">
            <a:avLst/>
          </a:prstGeom>
        </p:spPr>
        <p:txBody>
          <a:bodyPr anchor="t"/>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it-IT"/>
              <a:t>Fare clic sull'icona per inserire un'immagine</a:t>
            </a:r>
            <a:endParaRPr lang="en-US" dirty="0"/>
          </a:p>
        </p:txBody>
      </p:sp>
      <p:sp>
        <p:nvSpPr>
          <p:cNvPr id="4" name="Text Placeholder 3"/>
          <p:cNvSpPr>
            <a:spLocks noGrp="1"/>
          </p:cNvSpPr>
          <p:nvPr>
            <p:ph type="body" sz="half" idx="2"/>
          </p:nvPr>
        </p:nvSpPr>
        <p:spPr>
          <a:xfrm>
            <a:off x="839788" y="2057401"/>
            <a:ext cx="3932237" cy="3811588"/>
          </a:xfrm>
          <a:prstGeom prst="rect">
            <a:avLst/>
          </a:prstGeo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it-IT"/>
              <a:t>Modifica gli stili del testo dello schema
Secondo livello
Terzo livello
Quarto livello
Quinto livello</a:t>
            </a:r>
            <a:endParaRPr lang="en-US" dirty="0"/>
          </a:p>
        </p:txBody>
      </p:sp>
      <p:sp>
        <p:nvSpPr>
          <p:cNvPr id="5" name="Date Placeholder 4"/>
          <p:cNvSpPr>
            <a:spLocks noGrp="1"/>
          </p:cNvSpPr>
          <p:nvPr>
            <p:ph type="dt" sz="half" idx="10"/>
          </p:nvPr>
        </p:nvSpPr>
        <p:spPr>
          <a:xfrm>
            <a:off x="838200" y="6356351"/>
            <a:ext cx="2743200" cy="365125"/>
          </a:xfrm>
          <a:prstGeom prst="rect">
            <a:avLst/>
          </a:prstGeom>
        </p:spPr>
        <p:txBody>
          <a:bodyPr/>
          <a:lstStyle/>
          <a:p>
            <a:endParaRPr lang="it-IT"/>
          </a:p>
        </p:txBody>
      </p:sp>
      <p:sp>
        <p:nvSpPr>
          <p:cNvPr id="6" name="Footer Placeholder 5"/>
          <p:cNvSpPr>
            <a:spLocks noGrp="1"/>
          </p:cNvSpPr>
          <p:nvPr>
            <p:ph type="ftr" sz="quarter" idx="11"/>
          </p:nvPr>
        </p:nvSpPr>
        <p:spPr>
          <a:xfrm>
            <a:off x="4038600" y="6356351"/>
            <a:ext cx="4114800" cy="365125"/>
          </a:xfrm>
          <a:prstGeom prst="rect">
            <a:avLst/>
          </a:prstGeom>
        </p:spPr>
        <p:txBody>
          <a:bodyPr/>
          <a:lstStyle/>
          <a:p>
            <a:endParaRPr lang="it-IT"/>
          </a:p>
        </p:txBody>
      </p:sp>
      <p:sp>
        <p:nvSpPr>
          <p:cNvPr id="8" name="Slide Number Placeholder 3">
            <a:extLst>
              <a:ext uri="{FF2B5EF4-FFF2-40B4-BE49-F238E27FC236}">
                <a16:creationId xmlns:a16="http://schemas.microsoft.com/office/drawing/2014/main" id="{0E359343-F73F-CB4A-8B38-10C9ADFFF02A}"/>
              </a:ext>
            </a:extLst>
          </p:cNvPr>
          <p:cNvSpPr>
            <a:spLocks noGrp="1"/>
          </p:cNvSpPr>
          <p:nvPr>
            <p:ph type="sldNum" sz="quarter" idx="12"/>
          </p:nvPr>
        </p:nvSpPr>
        <p:spPr>
          <a:xfrm>
            <a:off x="9361891" y="6435434"/>
            <a:ext cx="2743200" cy="365125"/>
          </a:xfrm>
          <a:prstGeom prst="rect">
            <a:avLst/>
          </a:prstGeom>
        </p:spPr>
        <p:txBody>
          <a:bodyPr/>
          <a:lstStyle>
            <a:lvl1pPr algn="r">
              <a:defRPr sz="1067" baseline="0"/>
            </a:lvl1pPr>
          </a:lstStyle>
          <a:p>
            <a:fld id="{0EA36CC3-3248-2E4F-940A-171F0585C90D}" type="slidenum">
              <a:rPr lang="it-IT" smtClean="0"/>
              <a:pPr/>
              <a:t>‹N›</a:t>
            </a:fld>
            <a:endParaRPr lang="it-IT" dirty="0"/>
          </a:p>
        </p:txBody>
      </p:sp>
    </p:spTree>
    <p:extLst>
      <p:ext uri="{BB962C8B-B14F-4D97-AF65-F5344CB8AC3E}">
        <p14:creationId xmlns:p14="http://schemas.microsoft.com/office/powerpoint/2010/main" val="30537040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emf"/></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Immagine 6">
            <a:extLst>
              <a:ext uri="{FF2B5EF4-FFF2-40B4-BE49-F238E27FC236}">
                <a16:creationId xmlns:a16="http://schemas.microsoft.com/office/drawing/2014/main" id="{4EF1E6AE-DF4A-C64C-AE6E-D2D6DC2C1204}"/>
              </a:ext>
            </a:extLst>
          </p:cNvPr>
          <p:cNvPicPr>
            <a:picLocks noChangeAspect="1"/>
          </p:cNvPicPr>
          <p:nvPr userDrawn="1"/>
        </p:nvPicPr>
        <p:blipFill>
          <a:blip r:embed="rId14"/>
          <a:stretch>
            <a:fillRect/>
          </a:stretch>
        </p:blipFill>
        <p:spPr>
          <a:xfrm>
            <a:off x="5572425" y="0"/>
            <a:ext cx="7165075" cy="6858000"/>
          </a:xfrm>
          <a:prstGeom prst="rect">
            <a:avLst/>
          </a:prstGeom>
        </p:spPr>
      </p:pic>
      <p:pic>
        <p:nvPicPr>
          <p:cNvPr id="8" name="Immagine 7">
            <a:extLst>
              <a:ext uri="{FF2B5EF4-FFF2-40B4-BE49-F238E27FC236}">
                <a16:creationId xmlns:a16="http://schemas.microsoft.com/office/drawing/2014/main" id="{24DFBD2B-F445-7946-93BB-B115C017B269}"/>
              </a:ext>
            </a:extLst>
          </p:cNvPr>
          <p:cNvPicPr>
            <a:picLocks noChangeAspect="1"/>
          </p:cNvPicPr>
          <p:nvPr userDrawn="1"/>
        </p:nvPicPr>
        <p:blipFill>
          <a:blip r:embed="rId15"/>
          <a:stretch>
            <a:fillRect/>
          </a:stretch>
        </p:blipFill>
        <p:spPr>
          <a:xfrm>
            <a:off x="11520099" y="115020"/>
            <a:ext cx="595223" cy="363747"/>
          </a:xfrm>
          <a:prstGeom prst="rect">
            <a:avLst/>
          </a:prstGeom>
        </p:spPr>
      </p:pic>
      <p:sp>
        <p:nvSpPr>
          <p:cNvPr id="5" name="Slide Number Placeholder 3">
            <a:extLst>
              <a:ext uri="{FF2B5EF4-FFF2-40B4-BE49-F238E27FC236}">
                <a16:creationId xmlns:a16="http://schemas.microsoft.com/office/drawing/2014/main" id="{4D09FA76-E6A2-6C48-AA37-62401D2270E2}"/>
              </a:ext>
            </a:extLst>
          </p:cNvPr>
          <p:cNvSpPr>
            <a:spLocks noGrp="1"/>
          </p:cNvSpPr>
          <p:nvPr>
            <p:ph type="sldNum" sz="quarter" idx="4"/>
          </p:nvPr>
        </p:nvSpPr>
        <p:spPr>
          <a:xfrm>
            <a:off x="9361891" y="6435434"/>
            <a:ext cx="2743200" cy="365125"/>
          </a:xfrm>
          <a:prstGeom prst="rect">
            <a:avLst/>
          </a:prstGeom>
        </p:spPr>
        <p:txBody>
          <a:bodyPr/>
          <a:lstStyle>
            <a:lvl1pPr algn="r">
              <a:defRPr sz="1067" baseline="0"/>
            </a:lvl1pPr>
          </a:lstStyle>
          <a:p>
            <a:fld id="{0EA36CC3-3248-2E4F-940A-171F0585C90D}" type="slidenum">
              <a:rPr lang="it-IT" smtClean="0"/>
              <a:pPr/>
              <a:t>‹N›</a:t>
            </a:fld>
            <a:endParaRPr lang="it-IT" dirty="0"/>
          </a:p>
        </p:txBody>
      </p:sp>
    </p:spTree>
    <p:extLst>
      <p:ext uri="{BB962C8B-B14F-4D97-AF65-F5344CB8AC3E}">
        <p14:creationId xmlns:p14="http://schemas.microsoft.com/office/powerpoint/2010/main" val="2725360548"/>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hf hdr="0" ftr="0" dt="0"/>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E075F1E2-B730-4959-B0CD-453A5E75442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3907DF58-D979-42F7-B5D1-CF94589D805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16C8243F-D8EA-4FA7-9A47-F1DB9B91237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38D4C97-B786-4B7B-B2F6-936992C082F8}" type="datetimeFigureOut">
              <a:rPr lang="it-IT" smtClean="0"/>
              <a:t>17/03/23</a:t>
            </a:fld>
            <a:endParaRPr lang="it-IT"/>
          </a:p>
        </p:txBody>
      </p:sp>
      <p:sp>
        <p:nvSpPr>
          <p:cNvPr id="5" name="Segnaposto piè di pagina 4">
            <a:extLst>
              <a:ext uri="{FF2B5EF4-FFF2-40B4-BE49-F238E27FC236}">
                <a16:creationId xmlns:a16="http://schemas.microsoft.com/office/drawing/2014/main" id="{5CDAD02A-0337-41D0-AAC6-B61D642E40A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a:extLst>
              <a:ext uri="{FF2B5EF4-FFF2-40B4-BE49-F238E27FC236}">
                <a16:creationId xmlns:a16="http://schemas.microsoft.com/office/drawing/2014/main" id="{EE221308-702B-4327-9DD0-EB7CF0DA66A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810BA2-FF6A-4FF5-9816-C34B601F8728}" type="slidenum">
              <a:rPr lang="it-IT" smtClean="0"/>
              <a:t>‹N›</a:t>
            </a:fld>
            <a:endParaRPr lang="it-IT"/>
          </a:p>
        </p:txBody>
      </p:sp>
    </p:spTree>
    <p:extLst>
      <p:ext uri="{BB962C8B-B14F-4D97-AF65-F5344CB8AC3E}">
        <p14:creationId xmlns:p14="http://schemas.microsoft.com/office/powerpoint/2010/main" val="2910759574"/>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chart" Target="../charts/chart10.xml"/></Relationships>
</file>

<file path=ppt/slides/_rels/slide11.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chart" Target="../charts/chart13.xml"/><Relationship Id="rId4" Type="http://schemas.openxmlformats.org/officeDocument/2006/relationships/chart" Target="../charts/chart12.xml"/></Relationships>
</file>

<file path=ppt/slides/_rels/slide12.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5.png"/><Relationship Id="rId7" Type="http://schemas.openxmlformats.org/officeDocument/2006/relationships/image" Target="../media/image17.svg"/><Relationship Id="rId12" Type="http://schemas.openxmlformats.org/officeDocument/2006/relationships/image" Target="../media/image33.sv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16.png"/><Relationship Id="rId11" Type="http://schemas.openxmlformats.org/officeDocument/2006/relationships/image" Target="../media/image32.png"/><Relationship Id="rId5" Type="http://schemas.openxmlformats.org/officeDocument/2006/relationships/image" Target="../media/image28.svg"/><Relationship Id="rId10" Type="http://schemas.openxmlformats.org/officeDocument/2006/relationships/image" Target="../media/image31.svg"/><Relationship Id="rId4" Type="http://schemas.openxmlformats.org/officeDocument/2006/relationships/image" Target="../media/image27.png"/><Relationship Id="rId9" Type="http://schemas.openxmlformats.org/officeDocument/2006/relationships/image" Target="../media/image30.png"/></Relationships>
</file>

<file path=ppt/slides/_rels/slide13.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chart" Target="../charts/chart15.xml"/></Relationships>
</file>

<file path=ppt/slides/_rels/slide14.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chart" Target="../charts/chart17.xml"/></Relationships>
</file>

<file path=ppt/slides/_rels/slide15.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chart" Target="../charts/chart19.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em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8.png"/><Relationship Id="rId4" Type="http://schemas.microsoft.com/office/2014/relationships/chartEx" Target="../charts/chartEx1.xml"/></Relationships>
</file>

<file path=ppt/slides/_rels/slide4.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5.png"/><Relationship Id="rId7" Type="http://schemas.openxmlformats.org/officeDocument/2006/relationships/image" Target="../media/image12.sv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sv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chart" Target="../charts/chart3.xml"/><Relationship Id="rId4" Type="http://schemas.openxmlformats.org/officeDocument/2006/relationships/chart" Target="../charts/chart2.xml"/></Relationships>
</file>

<file path=ppt/slides/_rels/slide6.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23.png"/><Relationship Id="rId3" Type="http://schemas.openxmlformats.org/officeDocument/2006/relationships/image" Target="../media/image5.png"/><Relationship Id="rId7" Type="http://schemas.openxmlformats.org/officeDocument/2006/relationships/image" Target="../media/image17.svg"/><Relationship Id="rId12" Type="http://schemas.openxmlformats.org/officeDocument/2006/relationships/image" Target="../media/image22.sv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6.png"/><Relationship Id="rId11" Type="http://schemas.openxmlformats.org/officeDocument/2006/relationships/image" Target="../media/image21.png"/><Relationship Id="rId5" Type="http://schemas.openxmlformats.org/officeDocument/2006/relationships/image" Target="../media/image15.png"/><Relationship Id="rId10" Type="http://schemas.openxmlformats.org/officeDocument/2006/relationships/image" Target="../media/image20.svg"/><Relationship Id="rId4" Type="http://schemas.openxmlformats.org/officeDocument/2006/relationships/image" Target="../media/image14.png"/><Relationship Id="rId9" Type="http://schemas.openxmlformats.org/officeDocument/2006/relationships/image" Target="../media/image19.png"/><Relationship Id="rId14" Type="http://schemas.openxmlformats.org/officeDocument/2006/relationships/image" Target="../media/image24.svg"/></Relationships>
</file>

<file path=ppt/slides/_rels/slide7.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25.png"/><Relationship Id="rId4" Type="http://schemas.openxmlformats.org/officeDocument/2006/relationships/chart" Target="../charts/chart5.xml"/></Relationships>
</file>

<file path=ppt/slides/_rels/slide8.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microsoft.com/office/2007/relationships/hdphoto" Target="../media/hdphoto2.wdp"/><Relationship Id="rId5" Type="http://schemas.openxmlformats.org/officeDocument/2006/relationships/image" Target="../media/image26.png"/><Relationship Id="rId4" Type="http://schemas.openxmlformats.org/officeDocument/2006/relationships/chart" Target="../charts/chart7.xml"/></Relationships>
</file>

<file path=ppt/slides/_rels/slide9.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a:extLst>
              <a:ext uri="{FF2B5EF4-FFF2-40B4-BE49-F238E27FC236}">
                <a16:creationId xmlns:a16="http://schemas.microsoft.com/office/drawing/2014/main" id="{7044D5CB-35FC-304A-820F-319522358167}"/>
              </a:ext>
            </a:extLst>
          </p:cNvPr>
          <p:cNvSpPr/>
          <p:nvPr/>
        </p:nvSpPr>
        <p:spPr>
          <a:xfrm>
            <a:off x="532310" y="6208086"/>
            <a:ext cx="864339" cy="256545"/>
          </a:xfrm>
          <a:prstGeom prst="rect">
            <a:avLst/>
          </a:prstGeom>
        </p:spPr>
        <p:txBody>
          <a:bodyPr wrap="none">
            <a:spAutoFit/>
          </a:bodyPr>
          <a:lstStyle/>
          <a:p>
            <a:pPr defTabSz="914377"/>
            <a:r>
              <a:rPr lang="it-IT" sz="1067" dirty="0">
                <a:solidFill>
                  <a:prstClr val="black"/>
                </a:solidFill>
                <a:latin typeface="Arial Nova" panose="020B0504020202020204" pitchFamily="34" charset="0"/>
                <a:ea typeface="SF Pro Display" pitchFamily="2" charset="0"/>
              </a:rPr>
              <a:t>10/03/2023</a:t>
            </a:r>
          </a:p>
        </p:txBody>
      </p:sp>
      <p:sp>
        <p:nvSpPr>
          <p:cNvPr id="5" name="Rettangolo 4">
            <a:extLst>
              <a:ext uri="{FF2B5EF4-FFF2-40B4-BE49-F238E27FC236}">
                <a16:creationId xmlns:a16="http://schemas.microsoft.com/office/drawing/2014/main" id="{93AF1F5E-18C1-4545-AA3D-306822A7AFAB}"/>
              </a:ext>
            </a:extLst>
          </p:cNvPr>
          <p:cNvSpPr/>
          <p:nvPr/>
        </p:nvSpPr>
        <p:spPr>
          <a:xfrm>
            <a:off x="10605427" y="6208086"/>
            <a:ext cx="1048685" cy="256545"/>
          </a:xfrm>
          <a:prstGeom prst="rect">
            <a:avLst/>
          </a:prstGeom>
        </p:spPr>
        <p:txBody>
          <a:bodyPr wrap="none">
            <a:spAutoFit/>
          </a:bodyPr>
          <a:lstStyle/>
          <a:p>
            <a:pPr algn="r" defTabSz="914377"/>
            <a:r>
              <a:rPr lang="it-IT" sz="1067" dirty="0">
                <a:solidFill>
                  <a:prstClr val="black"/>
                </a:solidFill>
                <a:latin typeface="Arial Nova" panose="020B0504020202020204" pitchFamily="34" charset="0"/>
                <a:ea typeface="SF Pro Display" pitchFamily="2" charset="0"/>
              </a:rPr>
              <a:t>Code: S22048</a:t>
            </a:r>
          </a:p>
        </p:txBody>
      </p:sp>
      <p:cxnSp>
        <p:nvCxnSpPr>
          <p:cNvPr id="7" name="Connettore 1 6">
            <a:extLst>
              <a:ext uri="{FF2B5EF4-FFF2-40B4-BE49-F238E27FC236}">
                <a16:creationId xmlns:a16="http://schemas.microsoft.com/office/drawing/2014/main" id="{926E6A34-2505-E74C-8E8E-2247B76F7345}"/>
              </a:ext>
            </a:extLst>
          </p:cNvPr>
          <p:cNvCxnSpPr>
            <a:cxnSpLocks/>
          </p:cNvCxnSpPr>
          <p:nvPr/>
        </p:nvCxnSpPr>
        <p:spPr>
          <a:xfrm>
            <a:off x="9074295" y="2571960"/>
            <a:ext cx="0" cy="679279"/>
          </a:xfrm>
          <a:prstGeom prst="line">
            <a:avLst/>
          </a:prstGeom>
          <a:ln w="31750" cap="sq">
            <a:solidFill>
              <a:srgbClr val="FFE610"/>
            </a:solidFill>
          </a:ln>
        </p:spPr>
        <p:style>
          <a:lnRef idx="1">
            <a:schemeClr val="accent1"/>
          </a:lnRef>
          <a:fillRef idx="0">
            <a:schemeClr val="accent1"/>
          </a:fillRef>
          <a:effectRef idx="0">
            <a:schemeClr val="accent1"/>
          </a:effectRef>
          <a:fontRef idx="minor">
            <a:schemeClr val="tx1"/>
          </a:fontRef>
        </p:style>
      </p:cxnSp>
      <p:cxnSp>
        <p:nvCxnSpPr>
          <p:cNvPr id="8" name="Connettore 1 7">
            <a:extLst>
              <a:ext uri="{FF2B5EF4-FFF2-40B4-BE49-F238E27FC236}">
                <a16:creationId xmlns:a16="http://schemas.microsoft.com/office/drawing/2014/main" id="{165DF60D-1FA0-8844-BBE4-72769C5328BD}"/>
              </a:ext>
            </a:extLst>
          </p:cNvPr>
          <p:cNvCxnSpPr>
            <a:cxnSpLocks/>
          </p:cNvCxnSpPr>
          <p:nvPr/>
        </p:nvCxnSpPr>
        <p:spPr>
          <a:xfrm>
            <a:off x="8985720" y="2571960"/>
            <a:ext cx="0" cy="2385459"/>
          </a:xfrm>
          <a:prstGeom prst="line">
            <a:avLst/>
          </a:prstGeom>
          <a:ln w="31750" cap="sq">
            <a:solidFill>
              <a:srgbClr val="E4007D"/>
            </a:solidFill>
          </a:ln>
        </p:spPr>
        <p:style>
          <a:lnRef idx="1">
            <a:schemeClr val="accent1"/>
          </a:lnRef>
          <a:fillRef idx="0">
            <a:schemeClr val="accent1"/>
          </a:fillRef>
          <a:effectRef idx="0">
            <a:schemeClr val="accent1"/>
          </a:effectRef>
          <a:fontRef idx="minor">
            <a:schemeClr val="tx1"/>
          </a:fontRef>
        </p:style>
      </p:cxnSp>
      <p:pic>
        <p:nvPicPr>
          <p:cNvPr id="3" name="Immagine 2">
            <a:extLst>
              <a:ext uri="{FF2B5EF4-FFF2-40B4-BE49-F238E27FC236}">
                <a16:creationId xmlns:a16="http://schemas.microsoft.com/office/drawing/2014/main" id="{917E8C55-8CE9-D741-94E3-E301F74EF73B}"/>
              </a:ext>
            </a:extLst>
          </p:cNvPr>
          <p:cNvPicPr>
            <a:picLocks noChangeAspect="1"/>
          </p:cNvPicPr>
          <p:nvPr/>
        </p:nvPicPr>
        <p:blipFill>
          <a:blip r:embed="rId2"/>
          <a:stretch>
            <a:fillRect/>
          </a:stretch>
        </p:blipFill>
        <p:spPr>
          <a:xfrm>
            <a:off x="8343076" y="1118426"/>
            <a:ext cx="3356205" cy="1483796"/>
          </a:xfrm>
          <a:prstGeom prst="rect">
            <a:avLst/>
          </a:prstGeom>
        </p:spPr>
      </p:pic>
      <p:cxnSp>
        <p:nvCxnSpPr>
          <p:cNvPr id="11" name="Connettore 1 10">
            <a:extLst>
              <a:ext uri="{FF2B5EF4-FFF2-40B4-BE49-F238E27FC236}">
                <a16:creationId xmlns:a16="http://schemas.microsoft.com/office/drawing/2014/main" id="{E7DCEF22-3B26-624B-9978-90A924691C5B}"/>
              </a:ext>
            </a:extLst>
          </p:cNvPr>
          <p:cNvCxnSpPr>
            <a:cxnSpLocks/>
          </p:cNvCxnSpPr>
          <p:nvPr/>
        </p:nvCxnSpPr>
        <p:spPr>
          <a:xfrm flipH="1" flipV="1">
            <a:off x="8816938" y="3251235"/>
            <a:ext cx="257357" cy="3"/>
          </a:xfrm>
          <a:prstGeom prst="line">
            <a:avLst/>
          </a:prstGeom>
          <a:ln w="31750" cap="sq">
            <a:solidFill>
              <a:srgbClr val="FFE610"/>
            </a:solidFill>
          </a:ln>
        </p:spPr>
        <p:style>
          <a:lnRef idx="1">
            <a:schemeClr val="accent1"/>
          </a:lnRef>
          <a:fillRef idx="0">
            <a:schemeClr val="accent1"/>
          </a:fillRef>
          <a:effectRef idx="0">
            <a:schemeClr val="accent1"/>
          </a:effectRef>
          <a:fontRef idx="minor">
            <a:schemeClr val="tx1"/>
          </a:fontRef>
        </p:style>
      </p:cxnSp>
      <p:cxnSp>
        <p:nvCxnSpPr>
          <p:cNvPr id="13" name="Connettore 1 12">
            <a:extLst>
              <a:ext uri="{FF2B5EF4-FFF2-40B4-BE49-F238E27FC236}">
                <a16:creationId xmlns:a16="http://schemas.microsoft.com/office/drawing/2014/main" id="{1F091993-5FC3-EC43-A59C-D90363FEAAB6}"/>
              </a:ext>
            </a:extLst>
          </p:cNvPr>
          <p:cNvCxnSpPr>
            <a:cxnSpLocks/>
          </p:cNvCxnSpPr>
          <p:nvPr/>
        </p:nvCxnSpPr>
        <p:spPr>
          <a:xfrm flipH="1">
            <a:off x="8816936" y="4957419"/>
            <a:ext cx="168784" cy="0"/>
          </a:xfrm>
          <a:prstGeom prst="line">
            <a:avLst/>
          </a:prstGeom>
          <a:ln w="31750" cap="sq">
            <a:solidFill>
              <a:srgbClr val="E4007D"/>
            </a:solidFill>
            <a:miter lim="800000"/>
          </a:ln>
        </p:spPr>
        <p:style>
          <a:lnRef idx="1">
            <a:schemeClr val="accent1"/>
          </a:lnRef>
          <a:fillRef idx="0">
            <a:schemeClr val="accent1"/>
          </a:fillRef>
          <a:effectRef idx="0">
            <a:schemeClr val="accent1"/>
          </a:effectRef>
          <a:fontRef idx="minor">
            <a:schemeClr val="tx1"/>
          </a:fontRef>
        </p:style>
      </p:cxnSp>
      <p:sp>
        <p:nvSpPr>
          <p:cNvPr id="22" name="Ovale 21">
            <a:extLst>
              <a:ext uri="{FF2B5EF4-FFF2-40B4-BE49-F238E27FC236}">
                <a16:creationId xmlns:a16="http://schemas.microsoft.com/office/drawing/2014/main" id="{5BF949D0-5F00-9B43-BEDF-7EAEAEB85127}"/>
              </a:ext>
            </a:extLst>
          </p:cNvPr>
          <p:cNvSpPr/>
          <p:nvPr/>
        </p:nvSpPr>
        <p:spPr>
          <a:xfrm>
            <a:off x="8745817" y="3188794"/>
            <a:ext cx="118535" cy="120445"/>
          </a:xfrm>
          <a:prstGeom prst="ellipse">
            <a:avLst/>
          </a:prstGeom>
          <a:solidFill>
            <a:schemeClr val="bg1"/>
          </a:solidFill>
          <a:ln>
            <a:solidFill>
              <a:srgbClr val="FFE61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it-IT">
              <a:solidFill>
                <a:prstClr val="white"/>
              </a:solidFill>
              <a:latin typeface="Calibri" panose="020F0502020204030204"/>
            </a:endParaRPr>
          </a:p>
        </p:txBody>
      </p:sp>
      <p:sp>
        <p:nvSpPr>
          <p:cNvPr id="23" name="Ovale 22">
            <a:extLst>
              <a:ext uri="{FF2B5EF4-FFF2-40B4-BE49-F238E27FC236}">
                <a16:creationId xmlns:a16="http://schemas.microsoft.com/office/drawing/2014/main" id="{D9F3CB47-3DC0-A049-B127-9DCD82283FDA}"/>
              </a:ext>
            </a:extLst>
          </p:cNvPr>
          <p:cNvSpPr/>
          <p:nvPr/>
        </p:nvSpPr>
        <p:spPr>
          <a:xfrm>
            <a:off x="8745818" y="4894768"/>
            <a:ext cx="118533" cy="118533"/>
          </a:xfrm>
          <a:prstGeom prst="ellipse">
            <a:avLst/>
          </a:prstGeom>
          <a:solidFill>
            <a:schemeClr val="bg1"/>
          </a:solidFill>
          <a:ln>
            <a:solidFill>
              <a:srgbClr val="E400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it-IT">
              <a:solidFill>
                <a:prstClr val="white"/>
              </a:solidFill>
              <a:latin typeface="Calibri" panose="020F0502020204030204"/>
            </a:endParaRPr>
          </a:p>
        </p:txBody>
      </p:sp>
      <p:cxnSp>
        <p:nvCxnSpPr>
          <p:cNvPr id="27" name="Connettore 1 26">
            <a:extLst>
              <a:ext uri="{FF2B5EF4-FFF2-40B4-BE49-F238E27FC236}">
                <a16:creationId xmlns:a16="http://schemas.microsoft.com/office/drawing/2014/main" id="{47C13B99-19EE-D748-930F-41B721AEF3AA}"/>
              </a:ext>
            </a:extLst>
          </p:cNvPr>
          <p:cNvCxnSpPr>
            <a:cxnSpLocks/>
          </p:cNvCxnSpPr>
          <p:nvPr/>
        </p:nvCxnSpPr>
        <p:spPr>
          <a:xfrm flipH="1">
            <a:off x="11651869" y="6354868"/>
            <a:ext cx="521231" cy="0"/>
          </a:xfrm>
          <a:prstGeom prst="line">
            <a:avLst/>
          </a:prstGeom>
          <a:ln w="31750" cap="sq">
            <a:solidFill>
              <a:schemeClr val="tx1"/>
            </a:solidFill>
          </a:ln>
        </p:spPr>
        <p:style>
          <a:lnRef idx="1">
            <a:schemeClr val="accent1"/>
          </a:lnRef>
          <a:fillRef idx="0">
            <a:schemeClr val="accent1"/>
          </a:fillRef>
          <a:effectRef idx="0">
            <a:schemeClr val="accent1"/>
          </a:effectRef>
          <a:fontRef idx="minor">
            <a:schemeClr val="tx1"/>
          </a:fontRef>
        </p:style>
      </p:cxnSp>
      <p:sp>
        <p:nvSpPr>
          <p:cNvPr id="28" name="Ovale 27">
            <a:extLst>
              <a:ext uri="{FF2B5EF4-FFF2-40B4-BE49-F238E27FC236}">
                <a16:creationId xmlns:a16="http://schemas.microsoft.com/office/drawing/2014/main" id="{385A5D4C-FADA-E540-985F-195E733221E8}"/>
              </a:ext>
            </a:extLst>
          </p:cNvPr>
          <p:cNvSpPr/>
          <p:nvPr/>
        </p:nvSpPr>
        <p:spPr>
          <a:xfrm>
            <a:off x="11580747" y="6292427"/>
            <a:ext cx="118535" cy="120445"/>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it-IT">
              <a:solidFill>
                <a:prstClr val="white"/>
              </a:solidFill>
              <a:latin typeface="Calibri" panose="020F0502020204030204"/>
            </a:endParaRPr>
          </a:p>
        </p:txBody>
      </p:sp>
      <p:cxnSp>
        <p:nvCxnSpPr>
          <p:cNvPr id="33" name="Connettore 1 32">
            <a:extLst>
              <a:ext uri="{FF2B5EF4-FFF2-40B4-BE49-F238E27FC236}">
                <a16:creationId xmlns:a16="http://schemas.microsoft.com/office/drawing/2014/main" id="{612DF524-AC75-0D43-9518-3D406B0BD69B}"/>
              </a:ext>
            </a:extLst>
          </p:cNvPr>
          <p:cNvCxnSpPr>
            <a:cxnSpLocks/>
          </p:cNvCxnSpPr>
          <p:nvPr/>
        </p:nvCxnSpPr>
        <p:spPr>
          <a:xfrm rot="10800000" flipH="1">
            <a:off x="1" y="6354868"/>
            <a:ext cx="521231" cy="0"/>
          </a:xfrm>
          <a:prstGeom prst="line">
            <a:avLst/>
          </a:prstGeom>
          <a:ln w="31750" cap="sq">
            <a:solidFill>
              <a:srgbClr val="009FDB"/>
            </a:solidFill>
          </a:ln>
        </p:spPr>
        <p:style>
          <a:lnRef idx="1">
            <a:schemeClr val="accent1"/>
          </a:lnRef>
          <a:fillRef idx="0">
            <a:schemeClr val="accent1"/>
          </a:fillRef>
          <a:effectRef idx="0">
            <a:schemeClr val="accent1"/>
          </a:effectRef>
          <a:fontRef idx="minor">
            <a:schemeClr val="tx1"/>
          </a:fontRef>
        </p:style>
      </p:cxnSp>
      <p:sp>
        <p:nvSpPr>
          <p:cNvPr id="34" name="Ovale 33">
            <a:extLst>
              <a:ext uri="{FF2B5EF4-FFF2-40B4-BE49-F238E27FC236}">
                <a16:creationId xmlns:a16="http://schemas.microsoft.com/office/drawing/2014/main" id="{3D971ED4-7D8E-9543-8427-5F33D5F80FD4}"/>
              </a:ext>
            </a:extLst>
          </p:cNvPr>
          <p:cNvSpPr/>
          <p:nvPr/>
        </p:nvSpPr>
        <p:spPr>
          <a:xfrm rot="10800000">
            <a:off x="468851" y="6292427"/>
            <a:ext cx="118535" cy="120445"/>
          </a:xfrm>
          <a:prstGeom prst="ellipse">
            <a:avLst/>
          </a:prstGeom>
          <a:solidFill>
            <a:schemeClr val="bg1"/>
          </a:solidFill>
          <a:ln>
            <a:solidFill>
              <a:srgbClr val="009F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it-IT">
              <a:solidFill>
                <a:prstClr val="white"/>
              </a:solidFill>
              <a:latin typeface="Calibri" panose="020F0502020204030204"/>
            </a:endParaRPr>
          </a:p>
        </p:txBody>
      </p:sp>
      <p:sp>
        <p:nvSpPr>
          <p:cNvPr id="18" name="Rettangolo 17">
            <a:extLst>
              <a:ext uri="{FF2B5EF4-FFF2-40B4-BE49-F238E27FC236}">
                <a16:creationId xmlns:a16="http://schemas.microsoft.com/office/drawing/2014/main" id="{B41CD168-D442-427B-BD0E-5B1EF282F08D}"/>
              </a:ext>
            </a:extLst>
          </p:cNvPr>
          <p:cNvSpPr/>
          <p:nvPr/>
        </p:nvSpPr>
        <p:spPr>
          <a:xfrm>
            <a:off x="1264347" y="2493631"/>
            <a:ext cx="7314545" cy="1631216"/>
          </a:xfrm>
          <a:prstGeom prst="rect">
            <a:avLst/>
          </a:prstGeom>
        </p:spPr>
        <p:txBody>
          <a:bodyPr wrap="square">
            <a:spAutoFit/>
          </a:bodyPr>
          <a:lstStyle/>
          <a:p>
            <a:pPr algn="r" defTabSz="914377"/>
            <a:r>
              <a:rPr lang="it-IT" sz="4000" b="1" dirty="0">
                <a:solidFill>
                  <a:srgbClr val="C90231"/>
                </a:solidFill>
                <a:latin typeface="Arial Nova" panose="020B0504020202020204" pitchFamily="34" charset="0"/>
                <a:ea typeface="SF Pro Display Semibold" pitchFamily="2" charset="0"/>
              </a:rPr>
              <a:t>Le sale d’essai nella prospettiva degli esercenti</a:t>
            </a:r>
            <a:endParaRPr lang="en-AU" sz="2400" b="1" dirty="0">
              <a:solidFill>
                <a:srgbClr val="C90231"/>
              </a:solidFill>
              <a:latin typeface="Arial Nova" panose="020B0504020202020204" pitchFamily="34" charset="0"/>
              <a:ea typeface="SF Pro Display Semibold" pitchFamily="2" charset="0"/>
            </a:endParaRPr>
          </a:p>
          <a:p>
            <a:pPr algn="r" defTabSz="914377"/>
            <a:r>
              <a:rPr lang="it-IT" sz="2000" dirty="0">
                <a:solidFill>
                  <a:prstClr val="black"/>
                </a:solidFill>
                <a:latin typeface="Arial Nova" panose="020B0504020202020204" pitchFamily="34" charset="0"/>
                <a:ea typeface="SF Pro Display Semibold" pitchFamily="2" charset="0"/>
              </a:rPr>
              <a:t>Elementi di auto-diagnosi nello scenario post-pandemia</a:t>
            </a:r>
            <a:endParaRPr lang="it-IT" sz="2000" i="1" dirty="0">
              <a:solidFill>
                <a:prstClr val="black"/>
              </a:solidFill>
              <a:latin typeface="Arial Nova" panose="020B0504020202020204" pitchFamily="34" charset="0"/>
              <a:ea typeface="SF Pro Display Semibold" pitchFamily="2" charset="0"/>
            </a:endParaRPr>
          </a:p>
        </p:txBody>
      </p:sp>
      <p:pic>
        <p:nvPicPr>
          <p:cNvPr id="2" name="Immagine 1">
            <a:extLst>
              <a:ext uri="{FF2B5EF4-FFF2-40B4-BE49-F238E27FC236}">
                <a16:creationId xmlns:a16="http://schemas.microsoft.com/office/drawing/2014/main" id="{458CE4F3-7FF0-1694-3F3E-05AB4981EF10}"/>
              </a:ext>
            </a:extLst>
          </p:cNvPr>
          <p:cNvPicPr>
            <a:picLocks noChangeAspect="1"/>
          </p:cNvPicPr>
          <p:nvPr/>
        </p:nvPicPr>
        <p:blipFill rotWithShape="1">
          <a:blip r:embed="rId3">
            <a:extLst>
              <a:ext uri="{28A0092B-C50C-407E-A947-70E740481C1C}">
                <a14:useLocalDpi xmlns:a14="http://schemas.microsoft.com/office/drawing/2010/main" val="0"/>
              </a:ext>
            </a:extLst>
          </a:blip>
          <a:srcRect r="50655"/>
          <a:stretch/>
        </p:blipFill>
        <p:spPr bwMode="auto">
          <a:xfrm>
            <a:off x="6820923" y="4220736"/>
            <a:ext cx="1830948" cy="1792644"/>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8716345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Connettore 1 4">
            <a:extLst>
              <a:ext uri="{FF2B5EF4-FFF2-40B4-BE49-F238E27FC236}">
                <a16:creationId xmlns:a16="http://schemas.microsoft.com/office/drawing/2014/main" id="{263D0D77-F6FE-684E-9676-CBF815EDCCDD}"/>
              </a:ext>
            </a:extLst>
          </p:cNvPr>
          <p:cNvCxnSpPr>
            <a:cxnSpLocks/>
          </p:cNvCxnSpPr>
          <p:nvPr/>
        </p:nvCxnSpPr>
        <p:spPr>
          <a:xfrm>
            <a:off x="14344" y="219825"/>
            <a:ext cx="262965" cy="0"/>
          </a:xfrm>
          <a:prstGeom prst="line">
            <a:avLst/>
          </a:prstGeom>
          <a:ln w="31750" cap="sq">
            <a:solidFill>
              <a:srgbClr val="C90231"/>
            </a:solidFill>
          </a:ln>
        </p:spPr>
        <p:style>
          <a:lnRef idx="1">
            <a:schemeClr val="accent1"/>
          </a:lnRef>
          <a:fillRef idx="0">
            <a:schemeClr val="accent1"/>
          </a:fillRef>
          <a:effectRef idx="0">
            <a:schemeClr val="accent1"/>
          </a:effectRef>
          <a:fontRef idx="minor">
            <a:schemeClr val="tx1"/>
          </a:fontRef>
        </p:style>
      </p:cxnSp>
      <p:cxnSp>
        <p:nvCxnSpPr>
          <p:cNvPr id="6" name="Connettore 1 5">
            <a:extLst>
              <a:ext uri="{FF2B5EF4-FFF2-40B4-BE49-F238E27FC236}">
                <a16:creationId xmlns:a16="http://schemas.microsoft.com/office/drawing/2014/main" id="{110CD005-40DC-9042-B971-247F4ADA0BB1}"/>
              </a:ext>
            </a:extLst>
          </p:cNvPr>
          <p:cNvCxnSpPr>
            <a:cxnSpLocks/>
          </p:cNvCxnSpPr>
          <p:nvPr/>
        </p:nvCxnSpPr>
        <p:spPr>
          <a:xfrm flipH="1" flipV="1">
            <a:off x="303327" y="228293"/>
            <a:ext cx="186279" cy="186279"/>
          </a:xfrm>
          <a:prstGeom prst="line">
            <a:avLst/>
          </a:prstGeom>
          <a:ln w="31750" cap="sq">
            <a:solidFill>
              <a:srgbClr val="C90231"/>
            </a:solidFill>
          </a:ln>
        </p:spPr>
        <p:style>
          <a:lnRef idx="1">
            <a:schemeClr val="accent1"/>
          </a:lnRef>
          <a:fillRef idx="0">
            <a:schemeClr val="accent1"/>
          </a:fillRef>
          <a:effectRef idx="0">
            <a:schemeClr val="accent1"/>
          </a:effectRef>
          <a:fontRef idx="minor">
            <a:schemeClr val="tx1"/>
          </a:fontRef>
        </p:style>
      </p:cxnSp>
      <p:cxnSp>
        <p:nvCxnSpPr>
          <p:cNvPr id="7" name="Connettore 1 6">
            <a:extLst>
              <a:ext uri="{FF2B5EF4-FFF2-40B4-BE49-F238E27FC236}">
                <a16:creationId xmlns:a16="http://schemas.microsoft.com/office/drawing/2014/main" id="{63C67CE7-1FE5-F142-8464-0F92C32D60DF}"/>
              </a:ext>
            </a:extLst>
          </p:cNvPr>
          <p:cNvCxnSpPr>
            <a:cxnSpLocks/>
          </p:cNvCxnSpPr>
          <p:nvPr/>
        </p:nvCxnSpPr>
        <p:spPr>
          <a:xfrm>
            <a:off x="510772" y="426699"/>
            <a:ext cx="288000" cy="0"/>
          </a:xfrm>
          <a:prstGeom prst="line">
            <a:avLst/>
          </a:prstGeom>
          <a:ln w="31750" cap="sq">
            <a:solidFill>
              <a:srgbClr val="C90231"/>
            </a:solidFill>
          </a:ln>
        </p:spPr>
        <p:style>
          <a:lnRef idx="1">
            <a:schemeClr val="accent1"/>
          </a:lnRef>
          <a:fillRef idx="0">
            <a:schemeClr val="accent1"/>
          </a:fillRef>
          <a:effectRef idx="0">
            <a:schemeClr val="accent1"/>
          </a:effectRef>
          <a:fontRef idx="minor">
            <a:schemeClr val="tx1"/>
          </a:fontRef>
        </p:style>
      </p:cxnSp>
      <p:sp>
        <p:nvSpPr>
          <p:cNvPr id="12" name="Ovale 11">
            <a:extLst>
              <a:ext uri="{FF2B5EF4-FFF2-40B4-BE49-F238E27FC236}">
                <a16:creationId xmlns:a16="http://schemas.microsoft.com/office/drawing/2014/main" id="{4CE06AE3-12CA-4144-93FC-7F31F774F989}"/>
              </a:ext>
            </a:extLst>
          </p:cNvPr>
          <p:cNvSpPr/>
          <p:nvPr/>
        </p:nvSpPr>
        <p:spPr>
          <a:xfrm>
            <a:off x="743354" y="358238"/>
            <a:ext cx="134749" cy="136921"/>
          </a:xfrm>
          <a:prstGeom prst="ellipse">
            <a:avLst/>
          </a:prstGeom>
          <a:solidFill>
            <a:schemeClr val="bg1"/>
          </a:solidFill>
          <a:ln>
            <a:solidFill>
              <a:srgbClr val="C902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Segnaposto numero diapositiva 3">
            <a:extLst>
              <a:ext uri="{FF2B5EF4-FFF2-40B4-BE49-F238E27FC236}">
                <a16:creationId xmlns:a16="http://schemas.microsoft.com/office/drawing/2014/main" id="{294FC4C0-145C-9342-8845-F91765F12A1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EA36CC3-3248-2E4F-940A-171F0585C90D}" type="slidenum">
              <a:rPr kumimoji="0" lang="it-IT" sz="1067"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it-IT" sz="1067"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5" name="Rettangolo 14">
            <a:extLst>
              <a:ext uri="{FF2B5EF4-FFF2-40B4-BE49-F238E27FC236}">
                <a16:creationId xmlns:a16="http://schemas.microsoft.com/office/drawing/2014/main" id="{29EE189A-4246-4475-ABD1-D62D17E62737}"/>
              </a:ext>
            </a:extLst>
          </p:cNvPr>
          <p:cNvSpPr/>
          <p:nvPr/>
        </p:nvSpPr>
        <p:spPr>
          <a:xfrm>
            <a:off x="909323" y="204290"/>
            <a:ext cx="10298825" cy="420564"/>
          </a:xfrm>
          <a:prstGeom prst="rect">
            <a:avLst/>
          </a:prstGeom>
        </p:spPr>
        <p:txBody>
          <a:bodyPr wrap="square">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it-IT" sz="2133" b="1" dirty="0">
                <a:solidFill>
                  <a:srgbClr val="C90231"/>
                </a:solidFill>
                <a:latin typeface="Arial Nova" panose="020B0504020202020204" pitchFamily="34" charset="0"/>
                <a:ea typeface="SF Pro Display Light" pitchFamily="2" charset="0"/>
              </a:rPr>
              <a:t>Il 59% delle strutture FICE possiede un database dei propri spettatori</a:t>
            </a:r>
            <a:endParaRPr kumimoji="0" lang="it-IT" sz="2133" b="1" i="0" u="none" strike="noStrike" kern="1200" cap="none" spc="0" normalizeH="0" baseline="0" dirty="0">
              <a:ln>
                <a:noFill/>
              </a:ln>
              <a:solidFill>
                <a:srgbClr val="C90231"/>
              </a:solidFill>
              <a:effectLst/>
              <a:uLnTx/>
              <a:uFillTx/>
              <a:latin typeface="Arial Nova" panose="020B0504020202020204" pitchFamily="34" charset="0"/>
              <a:ea typeface="SF Pro Display Light" pitchFamily="2" charset="0"/>
              <a:cs typeface="+mn-cs"/>
            </a:endParaRPr>
          </a:p>
        </p:txBody>
      </p:sp>
      <p:graphicFrame>
        <p:nvGraphicFramePr>
          <p:cNvPr id="2" name="Grafico 1">
            <a:extLst>
              <a:ext uri="{FF2B5EF4-FFF2-40B4-BE49-F238E27FC236}">
                <a16:creationId xmlns:a16="http://schemas.microsoft.com/office/drawing/2014/main" id="{C9474C15-6B04-D20E-4B39-3A4665E0763C}"/>
              </a:ext>
            </a:extLst>
          </p:cNvPr>
          <p:cNvGraphicFramePr/>
          <p:nvPr/>
        </p:nvGraphicFramePr>
        <p:xfrm>
          <a:off x="-775313" y="495159"/>
          <a:ext cx="6712174" cy="5354386"/>
        </p:xfrm>
        <a:graphic>
          <a:graphicData uri="http://schemas.openxmlformats.org/drawingml/2006/chart">
            <c:chart xmlns:c="http://schemas.openxmlformats.org/drawingml/2006/chart" xmlns:r="http://schemas.openxmlformats.org/officeDocument/2006/relationships" r:id="rId3"/>
          </a:graphicData>
        </a:graphic>
      </p:graphicFrame>
      <p:sp>
        <p:nvSpPr>
          <p:cNvPr id="3" name="Rettangolo 2">
            <a:extLst>
              <a:ext uri="{FF2B5EF4-FFF2-40B4-BE49-F238E27FC236}">
                <a16:creationId xmlns:a16="http://schemas.microsoft.com/office/drawing/2014/main" id="{DF81C2C2-B7DE-1280-E021-8777A2E1ECC9}"/>
              </a:ext>
            </a:extLst>
          </p:cNvPr>
          <p:cNvSpPr/>
          <p:nvPr/>
        </p:nvSpPr>
        <p:spPr>
          <a:xfrm>
            <a:off x="226188" y="840434"/>
            <a:ext cx="5236885" cy="369332"/>
          </a:xfrm>
          <a:prstGeom prst="rect">
            <a:avLst/>
          </a:prstGeom>
        </p:spPr>
        <p:txBody>
          <a:bodyPr wrap="square">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it-IT" b="1" i="0" u="none" strike="noStrike" kern="1200" cap="none" spc="0" normalizeH="0" baseline="0" dirty="0">
                <a:ln>
                  <a:noFill/>
                </a:ln>
                <a:solidFill>
                  <a:prstClr val="black"/>
                </a:solidFill>
                <a:effectLst/>
                <a:uLnTx/>
                <a:uFillTx/>
                <a:latin typeface="Arial Nova" panose="020B0504020202020204" pitchFamily="34" charset="0"/>
                <a:ea typeface="SF Pro Display Light" pitchFamily="2" charset="0"/>
                <a:cs typeface="+mn-cs"/>
              </a:rPr>
              <a:t>Q34 – </a:t>
            </a:r>
            <a:r>
              <a:rPr lang="it-IT" sz="1800" b="1" dirty="0">
                <a:effectLst/>
                <a:latin typeface="Arial Nova" panose="020B0504020202020204" pitchFamily="34" charset="0"/>
                <a:ea typeface="Calibri" panose="020F0502020204030204" pitchFamily="34" charset="0"/>
                <a:cs typeface="Calibri" panose="020F0502020204030204" pitchFamily="34" charset="0"/>
              </a:rPr>
              <a:t>Avete un DB spettatori? </a:t>
            </a:r>
            <a:endParaRPr kumimoji="0" lang="it-IT" b="1" i="0" u="none" strike="noStrike" kern="1200" cap="none" spc="0" normalizeH="0" baseline="0" dirty="0">
              <a:ln>
                <a:noFill/>
              </a:ln>
              <a:solidFill>
                <a:prstClr val="black"/>
              </a:solidFill>
              <a:effectLst/>
              <a:uLnTx/>
              <a:uFillTx/>
              <a:latin typeface="Arial Nova" panose="020B0504020202020204" pitchFamily="34" charset="0"/>
              <a:ea typeface="SF Pro Display Light" pitchFamily="2" charset="0"/>
              <a:cs typeface="+mn-cs"/>
            </a:endParaRPr>
          </a:p>
        </p:txBody>
      </p:sp>
      <p:graphicFrame>
        <p:nvGraphicFramePr>
          <p:cNvPr id="8" name="Grafico 7">
            <a:extLst>
              <a:ext uri="{FF2B5EF4-FFF2-40B4-BE49-F238E27FC236}">
                <a16:creationId xmlns:a16="http://schemas.microsoft.com/office/drawing/2014/main" id="{7D316FA1-A099-5F4D-79A5-19B96DE2357D}"/>
              </a:ext>
            </a:extLst>
          </p:cNvPr>
          <p:cNvGraphicFramePr/>
          <p:nvPr/>
        </p:nvGraphicFramePr>
        <p:xfrm>
          <a:off x="4092912" y="761775"/>
          <a:ext cx="7872900" cy="5891935"/>
        </p:xfrm>
        <a:graphic>
          <a:graphicData uri="http://schemas.openxmlformats.org/drawingml/2006/chart">
            <c:chart xmlns:c="http://schemas.openxmlformats.org/drawingml/2006/chart" xmlns:r="http://schemas.openxmlformats.org/officeDocument/2006/relationships" r:id="rId4"/>
          </a:graphicData>
        </a:graphic>
      </p:graphicFrame>
      <p:sp>
        <p:nvSpPr>
          <p:cNvPr id="10" name="Rettangolo 9">
            <a:extLst>
              <a:ext uri="{FF2B5EF4-FFF2-40B4-BE49-F238E27FC236}">
                <a16:creationId xmlns:a16="http://schemas.microsoft.com/office/drawing/2014/main" id="{5D2A4C96-CF89-1773-CC0F-3CB9362950F7}"/>
              </a:ext>
            </a:extLst>
          </p:cNvPr>
          <p:cNvSpPr/>
          <p:nvPr/>
        </p:nvSpPr>
        <p:spPr>
          <a:xfrm>
            <a:off x="878103" y="5292364"/>
            <a:ext cx="2631233" cy="747505"/>
          </a:xfrm>
          <a:prstGeom prst="rect">
            <a:avLst/>
          </a:prstGeom>
          <a:solidFill>
            <a:schemeClr val="bg1"/>
          </a:solidFill>
          <a:ln w="63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467" dirty="0">
                <a:solidFill>
                  <a:prstClr val="black"/>
                </a:solidFill>
                <a:latin typeface="Arial Nova" panose="020B0504020202020204" pitchFamily="34" charset="0"/>
                <a:ea typeface="SF Pro Display Thin" pitchFamily="2" charset="0"/>
              </a:rPr>
              <a:t>Quasi due terzi dei database esistenti sono composti da più di 1.000 spettatori</a:t>
            </a:r>
            <a:endParaRPr kumimoji="0" lang="it-IT" sz="1467" b="1" i="0" u="none" strike="noStrike" kern="1200" cap="none" spc="0" normalizeH="0" baseline="0" noProof="0" dirty="0">
              <a:ln>
                <a:noFill/>
              </a:ln>
              <a:solidFill>
                <a:prstClr val="black"/>
              </a:solidFill>
              <a:effectLst/>
              <a:uLnTx/>
              <a:uFillTx/>
              <a:latin typeface="Arial Nova" panose="020B0504020202020204" pitchFamily="34" charset="0"/>
              <a:ea typeface="SF Pro Display Thin" pitchFamily="2" charset="0"/>
              <a:cs typeface="+mn-cs"/>
            </a:endParaRPr>
          </a:p>
          <a:p>
            <a:endParaRPr lang="en-US" sz="900" dirty="0">
              <a:solidFill>
                <a:schemeClr val="tx1"/>
              </a:solidFill>
              <a:latin typeface="Arial Nova" panose="020B0504020202020204" pitchFamily="34" charset="0"/>
            </a:endParaRPr>
          </a:p>
        </p:txBody>
      </p:sp>
      <p:cxnSp>
        <p:nvCxnSpPr>
          <p:cNvPr id="11" name="Connettore 1 19">
            <a:extLst>
              <a:ext uri="{FF2B5EF4-FFF2-40B4-BE49-F238E27FC236}">
                <a16:creationId xmlns:a16="http://schemas.microsoft.com/office/drawing/2014/main" id="{B663C864-080E-2AEC-DF3A-32A8D2D3237E}"/>
              </a:ext>
            </a:extLst>
          </p:cNvPr>
          <p:cNvCxnSpPr>
            <a:cxnSpLocks/>
          </p:cNvCxnSpPr>
          <p:nvPr/>
        </p:nvCxnSpPr>
        <p:spPr>
          <a:xfrm>
            <a:off x="3617" y="5566992"/>
            <a:ext cx="826313" cy="0"/>
          </a:xfrm>
          <a:prstGeom prst="line">
            <a:avLst/>
          </a:prstGeom>
          <a:ln w="31750" cap="sq">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Ovale 13">
            <a:extLst>
              <a:ext uri="{FF2B5EF4-FFF2-40B4-BE49-F238E27FC236}">
                <a16:creationId xmlns:a16="http://schemas.microsoft.com/office/drawing/2014/main" id="{18272593-3C04-02BA-990F-5EEA882FD9D2}"/>
              </a:ext>
            </a:extLst>
          </p:cNvPr>
          <p:cNvSpPr/>
          <p:nvPr/>
        </p:nvSpPr>
        <p:spPr>
          <a:xfrm rot="10800000">
            <a:off x="841222" y="5520421"/>
            <a:ext cx="88901" cy="9033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latin typeface="Arial Nova" panose="020B0504020202020204" pitchFamily="34" charset="0"/>
            </a:endParaRPr>
          </a:p>
        </p:txBody>
      </p:sp>
      <p:pic>
        <p:nvPicPr>
          <p:cNvPr id="13" name="Elemento grafico 12" descr="Database con riempimento a tinta unita">
            <a:extLst>
              <a:ext uri="{FF2B5EF4-FFF2-40B4-BE49-F238E27FC236}">
                <a16:creationId xmlns:a16="http://schemas.microsoft.com/office/drawing/2014/main" id="{834CAF4F-80F1-8C57-8278-84EE57FF9DE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123574" y="2715152"/>
            <a:ext cx="914400" cy="914400"/>
          </a:xfrm>
          <a:prstGeom prst="rect">
            <a:avLst/>
          </a:prstGeom>
        </p:spPr>
      </p:pic>
    </p:spTree>
    <p:extLst>
      <p:ext uri="{BB962C8B-B14F-4D97-AF65-F5344CB8AC3E}">
        <p14:creationId xmlns:p14="http://schemas.microsoft.com/office/powerpoint/2010/main" val="34476219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Connettore 1 4">
            <a:extLst>
              <a:ext uri="{FF2B5EF4-FFF2-40B4-BE49-F238E27FC236}">
                <a16:creationId xmlns:a16="http://schemas.microsoft.com/office/drawing/2014/main" id="{263D0D77-F6FE-684E-9676-CBF815EDCCDD}"/>
              </a:ext>
            </a:extLst>
          </p:cNvPr>
          <p:cNvCxnSpPr>
            <a:cxnSpLocks/>
          </p:cNvCxnSpPr>
          <p:nvPr/>
        </p:nvCxnSpPr>
        <p:spPr>
          <a:xfrm>
            <a:off x="14344" y="219825"/>
            <a:ext cx="262965" cy="0"/>
          </a:xfrm>
          <a:prstGeom prst="line">
            <a:avLst/>
          </a:prstGeom>
          <a:ln w="31750" cap="sq">
            <a:solidFill>
              <a:srgbClr val="C90231"/>
            </a:solidFill>
          </a:ln>
        </p:spPr>
        <p:style>
          <a:lnRef idx="1">
            <a:schemeClr val="accent1"/>
          </a:lnRef>
          <a:fillRef idx="0">
            <a:schemeClr val="accent1"/>
          </a:fillRef>
          <a:effectRef idx="0">
            <a:schemeClr val="accent1"/>
          </a:effectRef>
          <a:fontRef idx="minor">
            <a:schemeClr val="tx1"/>
          </a:fontRef>
        </p:style>
      </p:cxnSp>
      <p:cxnSp>
        <p:nvCxnSpPr>
          <p:cNvPr id="6" name="Connettore 1 5">
            <a:extLst>
              <a:ext uri="{FF2B5EF4-FFF2-40B4-BE49-F238E27FC236}">
                <a16:creationId xmlns:a16="http://schemas.microsoft.com/office/drawing/2014/main" id="{110CD005-40DC-9042-B971-247F4ADA0BB1}"/>
              </a:ext>
            </a:extLst>
          </p:cNvPr>
          <p:cNvCxnSpPr>
            <a:cxnSpLocks/>
          </p:cNvCxnSpPr>
          <p:nvPr/>
        </p:nvCxnSpPr>
        <p:spPr>
          <a:xfrm flipH="1" flipV="1">
            <a:off x="303327" y="228293"/>
            <a:ext cx="186279" cy="186279"/>
          </a:xfrm>
          <a:prstGeom prst="line">
            <a:avLst/>
          </a:prstGeom>
          <a:ln w="31750" cap="sq">
            <a:solidFill>
              <a:srgbClr val="C90231"/>
            </a:solidFill>
          </a:ln>
        </p:spPr>
        <p:style>
          <a:lnRef idx="1">
            <a:schemeClr val="accent1"/>
          </a:lnRef>
          <a:fillRef idx="0">
            <a:schemeClr val="accent1"/>
          </a:fillRef>
          <a:effectRef idx="0">
            <a:schemeClr val="accent1"/>
          </a:effectRef>
          <a:fontRef idx="minor">
            <a:schemeClr val="tx1"/>
          </a:fontRef>
        </p:style>
      </p:cxnSp>
      <p:cxnSp>
        <p:nvCxnSpPr>
          <p:cNvPr id="7" name="Connettore 1 6">
            <a:extLst>
              <a:ext uri="{FF2B5EF4-FFF2-40B4-BE49-F238E27FC236}">
                <a16:creationId xmlns:a16="http://schemas.microsoft.com/office/drawing/2014/main" id="{63C67CE7-1FE5-F142-8464-0F92C32D60DF}"/>
              </a:ext>
            </a:extLst>
          </p:cNvPr>
          <p:cNvCxnSpPr>
            <a:cxnSpLocks/>
          </p:cNvCxnSpPr>
          <p:nvPr/>
        </p:nvCxnSpPr>
        <p:spPr>
          <a:xfrm>
            <a:off x="510772" y="426699"/>
            <a:ext cx="288000" cy="0"/>
          </a:xfrm>
          <a:prstGeom prst="line">
            <a:avLst/>
          </a:prstGeom>
          <a:ln w="31750" cap="sq">
            <a:solidFill>
              <a:srgbClr val="C90231"/>
            </a:solidFill>
          </a:ln>
        </p:spPr>
        <p:style>
          <a:lnRef idx="1">
            <a:schemeClr val="accent1"/>
          </a:lnRef>
          <a:fillRef idx="0">
            <a:schemeClr val="accent1"/>
          </a:fillRef>
          <a:effectRef idx="0">
            <a:schemeClr val="accent1"/>
          </a:effectRef>
          <a:fontRef idx="minor">
            <a:schemeClr val="tx1"/>
          </a:fontRef>
        </p:style>
      </p:cxnSp>
      <p:sp>
        <p:nvSpPr>
          <p:cNvPr id="12" name="Ovale 11">
            <a:extLst>
              <a:ext uri="{FF2B5EF4-FFF2-40B4-BE49-F238E27FC236}">
                <a16:creationId xmlns:a16="http://schemas.microsoft.com/office/drawing/2014/main" id="{4CE06AE3-12CA-4144-93FC-7F31F774F989}"/>
              </a:ext>
            </a:extLst>
          </p:cNvPr>
          <p:cNvSpPr/>
          <p:nvPr/>
        </p:nvSpPr>
        <p:spPr>
          <a:xfrm>
            <a:off x="743354" y="358238"/>
            <a:ext cx="134749" cy="136921"/>
          </a:xfrm>
          <a:prstGeom prst="ellipse">
            <a:avLst/>
          </a:prstGeom>
          <a:solidFill>
            <a:schemeClr val="bg1"/>
          </a:solidFill>
          <a:ln>
            <a:solidFill>
              <a:srgbClr val="C902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Segnaposto numero diapositiva 3">
            <a:extLst>
              <a:ext uri="{FF2B5EF4-FFF2-40B4-BE49-F238E27FC236}">
                <a16:creationId xmlns:a16="http://schemas.microsoft.com/office/drawing/2014/main" id="{294FC4C0-145C-9342-8845-F91765F12A1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EA36CC3-3248-2E4F-940A-171F0585C90D}" type="slidenum">
              <a:rPr kumimoji="0" lang="it-IT" sz="1067"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it-IT" sz="1067"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5" name="Rettangolo 14">
            <a:extLst>
              <a:ext uri="{FF2B5EF4-FFF2-40B4-BE49-F238E27FC236}">
                <a16:creationId xmlns:a16="http://schemas.microsoft.com/office/drawing/2014/main" id="{29EE189A-4246-4475-ABD1-D62D17E62737}"/>
              </a:ext>
            </a:extLst>
          </p:cNvPr>
          <p:cNvSpPr/>
          <p:nvPr/>
        </p:nvSpPr>
        <p:spPr>
          <a:xfrm>
            <a:off x="909323" y="190308"/>
            <a:ext cx="10298825" cy="420564"/>
          </a:xfrm>
          <a:prstGeom prst="rect">
            <a:avLst/>
          </a:prstGeom>
        </p:spPr>
        <p:txBody>
          <a:bodyPr wrap="square">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it-IT" sz="2133" b="1" i="0" u="none" strike="noStrike" kern="1200" cap="none" spc="0" normalizeH="0" baseline="0" dirty="0">
                <a:ln>
                  <a:noFill/>
                </a:ln>
                <a:solidFill>
                  <a:srgbClr val="C90231"/>
                </a:solidFill>
                <a:effectLst/>
                <a:uLnTx/>
                <a:uFillTx/>
                <a:latin typeface="Arial Nova" panose="020B0504020202020204" pitchFamily="34" charset="0"/>
                <a:ea typeface="SF Pro Display Light" pitchFamily="2" charset="0"/>
                <a:cs typeface="+mn-cs"/>
              </a:rPr>
              <a:t>Quasi tutti i cinema che con DB comunicano almeno settimanalmente</a:t>
            </a:r>
          </a:p>
        </p:txBody>
      </p:sp>
      <p:graphicFrame>
        <p:nvGraphicFramePr>
          <p:cNvPr id="2" name="Grafico 1">
            <a:extLst>
              <a:ext uri="{FF2B5EF4-FFF2-40B4-BE49-F238E27FC236}">
                <a16:creationId xmlns:a16="http://schemas.microsoft.com/office/drawing/2014/main" id="{BA708E37-98D9-AFC2-864C-7CFA63B564A6}"/>
              </a:ext>
            </a:extLst>
          </p:cNvPr>
          <p:cNvGraphicFramePr/>
          <p:nvPr/>
        </p:nvGraphicFramePr>
        <p:xfrm>
          <a:off x="145826" y="941297"/>
          <a:ext cx="7714123" cy="2984186"/>
        </p:xfrm>
        <a:graphic>
          <a:graphicData uri="http://schemas.openxmlformats.org/drawingml/2006/chart">
            <c:chart xmlns:c="http://schemas.openxmlformats.org/drawingml/2006/chart" xmlns:r="http://schemas.openxmlformats.org/officeDocument/2006/relationships" r:id="rId3"/>
          </a:graphicData>
        </a:graphic>
      </p:graphicFrame>
      <p:sp>
        <p:nvSpPr>
          <p:cNvPr id="3" name="Rettangolo 2">
            <a:extLst>
              <a:ext uri="{FF2B5EF4-FFF2-40B4-BE49-F238E27FC236}">
                <a16:creationId xmlns:a16="http://schemas.microsoft.com/office/drawing/2014/main" id="{9400ADB9-3ABD-662D-0F45-2FF0F683B714}"/>
              </a:ext>
            </a:extLst>
          </p:cNvPr>
          <p:cNvSpPr/>
          <p:nvPr/>
        </p:nvSpPr>
        <p:spPr>
          <a:xfrm>
            <a:off x="226188" y="840434"/>
            <a:ext cx="8373063" cy="369332"/>
          </a:xfrm>
          <a:prstGeom prst="rect">
            <a:avLst/>
          </a:prstGeom>
        </p:spPr>
        <p:txBody>
          <a:bodyPr wrap="square">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it-IT" b="1" i="0" u="none" strike="noStrike" kern="1200" cap="none" spc="0" normalizeH="0" baseline="0" dirty="0">
                <a:ln>
                  <a:noFill/>
                </a:ln>
                <a:solidFill>
                  <a:prstClr val="black"/>
                </a:solidFill>
                <a:effectLst/>
                <a:uLnTx/>
                <a:uFillTx/>
                <a:latin typeface="Arial Nova" panose="020B0504020202020204" pitchFamily="34" charset="0"/>
                <a:ea typeface="SF Pro Display Light" pitchFamily="2" charset="0"/>
                <a:cs typeface="+mn-cs"/>
              </a:rPr>
              <a:t>Q34c – </a:t>
            </a:r>
            <a:r>
              <a:rPr lang="it-IT" sz="1800" b="1" dirty="0">
                <a:effectLst/>
                <a:latin typeface="Arial Nova" panose="020B0504020202020204" pitchFamily="34" charset="0"/>
                <a:ea typeface="Calibri" panose="020F0502020204030204" pitchFamily="34" charset="0"/>
                <a:cs typeface="Calibri" panose="020F0502020204030204" pitchFamily="34" charset="0"/>
              </a:rPr>
              <a:t>Come comunicate con i vostri spettatori? </a:t>
            </a:r>
            <a:r>
              <a:rPr lang="it-IT" sz="1600" dirty="0">
                <a:effectLst/>
                <a:latin typeface="Arial Nova" panose="020B0504020202020204" pitchFamily="34" charset="0"/>
                <a:ea typeface="Calibri" panose="020F0502020204030204" pitchFamily="34" charset="0"/>
                <a:cs typeface="Calibri" panose="020F0502020204030204" pitchFamily="34" charset="0"/>
              </a:rPr>
              <a:t>base: esercizi con DB (60%) </a:t>
            </a:r>
            <a:endParaRPr kumimoji="0" lang="it-IT" i="0" u="none" strike="noStrike" kern="1200" cap="none" spc="0" normalizeH="0" baseline="0" dirty="0">
              <a:ln>
                <a:noFill/>
              </a:ln>
              <a:solidFill>
                <a:prstClr val="black"/>
              </a:solidFill>
              <a:effectLst/>
              <a:uLnTx/>
              <a:uFillTx/>
              <a:latin typeface="Arial Nova" panose="020B0504020202020204" pitchFamily="34" charset="0"/>
              <a:ea typeface="SF Pro Display Light" pitchFamily="2" charset="0"/>
              <a:cs typeface="+mn-cs"/>
            </a:endParaRPr>
          </a:p>
        </p:txBody>
      </p:sp>
      <p:sp>
        <p:nvSpPr>
          <p:cNvPr id="9" name="Rettangolo 8">
            <a:extLst>
              <a:ext uri="{FF2B5EF4-FFF2-40B4-BE49-F238E27FC236}">
                <a16:creationId xmlns:a16="http://schemas.microsoft.com/office/drawing/2014/main" id="{87C9E030-895B-FB6B-86D4-EB8897E42F5D}"/>
              </a:ext>
            </a:extLst>
          </p:cNvPr>
          <p:cNvSpPr/>
          <p:nvPr/>
        </p:nvSpPr>
        <p:spPr>
          <a:xfrm>
            <a:off x="94706" y="3824620"/>
            <a:ext cx="10700812" cy="369332"/>
          </a:xfrm>
          <a:prstGeom prst="rect">
            <a:avLst/>
          </a:prstGeom>
        </p:spPr>
        <p:txBody>
          <a:bodyPr wrap="square">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it-IT" b="1" i="0" u="none" strike="noStrike" kern="1200" cap="none" spc="0" normalizeH="0" baseline="0" dirty="0">
                <a:ln>
                  <a:noFill/>
                </a:ln>
                <a:solidFill>
                  <a:prstClr val="black"/>
                </a:solidFill>
                <a:effectLst/>
                <a:uLnTx/>
                <a:uFillTx/>
                <a:latin typeface="Arial Nova" panose="020B0504020202020204" pitchFamily="34" charset="0"/>
                <a:ea typeface="SF Pro Display Light" pitchFamily="2" charset="0"/>
                <a:cs typeface="+mn-cs"/>
              </a:rPr>
              <a:t>Q34d – </a:t>
            </a:r>
            <a:r>
              <a:rPr lang="it-IT" sz="1800" b="1" dirty="0">
                <a:effectLst/>
                <a:latin typeface="Arial Nova" panose="020B0504020202020204" pitchFamily="34" charset="0"/>
                <a:ea typeface="Calibri" panose="020F0502020204030204" pitchFamily="34" charset="0"/>
                <a:cs typeface="Calibri" panose="020F0502020204030204" pitchFamily="34" charset="0"/>
              </a:rPr>
              <a:t>Con quale frequenza inviate comunicazioni sulla programmazione?</a:t>
            </a:r>
            <a:endParaRPr kumimoji="0" lang="it-IT" b="1" i="0" u="none" strike="noStrike" kern="1200" cap="none" spc="0" normalizeH="0" baseline="0" dirty="0">
              <a:ln>
                <a:noFill/>
              </a:ln>
              <a:solidFill>
                <a:prstClr val="black"/>
              </a:solidFill>
              <a:effectLst/>
              <a:uLnTx/>
              <a:uFillTx/>
              <a:latin typeface="Arial Nova" panose="020B0504020202020204" pitchFamily="34" charset="0"/>
              <a:ea typeface="SF Pro Display Light" pitchFamily="2" charset="0"/>
              <a:cs typeface="+mn-cs"/>
            </a:endParaRPr>
          </a:p>
        </p:txBody>
      </p:sp>
      <p:graphicFrame>
        <p:nvGraphicFramePr>
          <p:cNvPr id="10" name="Grafico 9">
            <a:extLst>
              <a:ext uri="{FF2B5EF4-FFF2-40B4-BE49-F238E27FC236}">
                <a16:creationId xmlns:a16="http://schemas.microsoft.com/office/drawing/2014/main" id="{DF50B904-B1B4-AFC0-F8D1-D99F2B57B7E2}"/>
              </a:ext>
            </a:extLst>
          </p:cNvPr>
          <p:cNvGraphicFramePr/>
          <p:nvPr/>
        </p:nvGraphicFramePr>
        <p:xfrm>
          <a:off x="261080" y="3663675"/>
          <a:ext cx="11844011" cy="305412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Grafico 10">
            <a:extLst>
              <a:ext uri="{FF2B5EF4-FFF2-40B4-BE49-F238E27FC236}">
                <a16:creationId xmlns:a16="http://schemas.microsoft.com/office/drawing/2014/main" id="{2DA38277-9AF1-685B-2653-F68F0D17BA33}"/>
              </a:ext>
            </a:extLst>
          </p:cNvPr>
          <p:cNvGraphicFramePr/>
          <p:nvPr/>
        </p:nvGraphicFramePr>
        <p:xfrm>
          <a:off x="8734322" y="1790847"/>
          <a:ext cx="3031322" cy="3466446"/>
        </p:xfrm>
        <a:graphic>
          <a:graphicData uri="http://schemas.openxmlformats.org/drawingml/2006/chart">
            <c:chart xmlns:c="http://schemas.openxmlformats.org/drawingml/2006/chart" xmlns:r="http://schemas.openxmlformats.org/officeDocument/2006/relationships" r:id="rId5"/>
          </a:graphicData>
        </a:graphic>
      </p:graphicFrame>
      <p:sp>
        <p:nvSpPr>
          <p:cNvPr id="13" name="Rettangolo 12">
            <a:extLst>
              <a:ext uri="{FF2B5EF4-FFF2-40B4-BE49-F238E27FC236}">
                <a16:creationId xmlns:a16="http://schemas.microsoft.com/office/drawing/2014/main" id="{638663BD-5ADD-9850-353C-02DA19C23658}"/>
              </a:ext>
            </a:extLst>
          </p:cNvPr>
          <p:cNvSpPr/>
          <p:nvPr/>
        </p:nvSpPr>
        <p:spPr>
          <a:xfrm>
            <a:off x="8962470" y="1553217"/>
            <a:ext cx="2803174" cy="646331"/>
          </a:xfrm>
          <a:prstGeom prst="rect">
            <a:avLst/>
          </a:prstGeom>
        </p:spPr>
        <p:txBody>
          <a:bodyPr wrap="square">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it-IT" b="1" i="0" u="none" strike="noStrike" kern="1200" cap="none" spc="0" normalizeH="0" baseline="0" dirty="0">
                <a:ln>
                  <a:noFill/>
                </a:ln>
                <a:solidFill>
                  <a:prstClr val="black"/>
                </a:solidFill>
                <a:effectLst/>
                <a:uLnTx/>
                <a:uFillTx/>
                <a:latin typeface="Arial Nova" panose="020B0504020202020204" pitchFamily="34" charset="0"/>
                <a:ea typeface="SF Pro Display Light" pitchFamily="2" charset="0"/>
                <a:cs typeface="+mn-cs"/>
              </a:rPr>
              <a:t>Q35 – </a:t>
            </a:r>
            <a:r>
              <a:rPr lang="it-IT" sz="1800" b="1" dirty="0">
                <a:effectLst/>
                <a:latin typeface="Arial Nova" panose="020B0504020202020204" pitchFamily="34" charset="0"/>
                <a:ea typeface="Calibri" panose="020F0502020204030204" pitchFamily="34" charset="0"/>
                <a:cs typeface="Calibri" panose="020F0502020204030204" pitchFamily="34" charset="0"/>
              </a:rPr>
              <a:t>Avete un profilo/</a:t>
            </a:r>
          </a:p>
          <a:p>
            <a:pPr marL="0" marR="0" lvl="0" indent="0" algn="l" defTabSz="914377" rtl="0" eaLnBrk="1" fontAlgn="auto" latinLnBrk="0" hangingPunct="1">
              <a:lnSpc>
                <a:spcPct val="100000"/>
              </a:lnSpc>
              <a:spcBef>
                <a:spcPts val="0"/>
              </a:spcBef>
              <a:spcAft>
                <a:spcPts val="0"/>
              </a:spcAft>
              <a:buClrTx/>
              <a:buSzTx/>
              <a:buFontTx/>
              <a:buNone/>
              <a:tabLst/>
              <a:defRPr/>
            </a:pPr>
            <a:r>
              <a:rPr lang="it-IT" sz="1800" b="1" dirty="0">
                <a:effectLst/>
                <a:latin typeface="Arial Nova" panose="020B0504020202020204" pitchFamily="34" charset="0"/>
                <a:ea typeface="Calibri" panose="020F0502020204030204" pitchFamily="34" charset="0"/>
                <a:cs typeface="Calibri" panose="020F0502020204030204" pitchFamily="34" charset="0"/>
              </a:rPr>
              <a:t>una pagina sui social?</a:t>
            </a:r>
            <a:endParaRPr kumimoji="0" lang="it-IT" b="1" i="0" u="none" strike="noStrike" kern="1200" cap="none" spc="0" normalizeH="0" baseline="0" dirty="0">
              <a:ln>
                <a:noFill/>
              </a:ln>
              <a:solidFill>
                <a:prstClr val="black"/>
              </a:solidFill>
              <a:effectLst/>
              <a:uLnTx/>
              <a:uFillTx/>
              <a:latin typeface="Arial Nova" panose="020B0504020202020204" pitchFamily="34" charset="0"/>
              <a:ea typeface="SF Pro Display Light" pitchFamily="2" charset="0"/>
              <a:cs typeface="+mn-cs"/>
            </a:endParaRPr>
          </a:p>
        </p:txBody>
      </p:sp>
      <p:pic>
        <p:nvPicPr>
          <p:cNvPr id="8" name="Immagine 7">
            <a:extLst>
              <a:ext uri="{FF2B5EF4-FFF2-40B4-BE49-F238E27FC236}">
                <a16:creationId xmlns:a16="http://schemas.microsoft.com/office/drawing/2014/main" id="{72936E9B-3AD1-C00B-FD75-BA35CACF9C70}"/>
              </a:ext>
            </a:extLst>
          </p:cNvPr>
          <p:cNvPicPr>
            <a:picLocks noChangeAspect="1"/>
          </p:cNvPicPr>
          <p:nvPr/>
        </p:nvPicPr>
        <p:blipFill>
          <a:blip r:embed="rId6"/>
          <a:stretch>
            <a:fillRect/>
          </a:stretch>
        </p:blipFill>
        <p:spPr>
          <a:xfrm>
            <a:off x="9954373" y="3213444"/>
            <a:ext cx="571763" cy="571763"/>
          </a:xfrm>
          <a:prstGeom prst="rect">
            <a:avLst/>
          </a:prstGeom>
        </p:spPr>
      </p:pic>
      <p:sp>
        <p:nvSpPr>
          <p:cNvPr id="16" name="CasellaDiTesto 15">
            <a:extLst>
              <a:ext uri="{FF2B5EF4-FFF2-40B4-BE49-F238E27FC236}">
                <a16:creationId xmlns:a16="http://schemas.microsoft.com/office/drawing/2014/main" id="{47171993-1D42-74C3-C1C0-686254231A57}"/>
              </a:ext>
            </a:extLst>
          </p:cNvPr>
          <p:cNvSpPr txBox="1"/>
          <p:nvPr/>
        </p:nvSpPr>
        <p:spPr>
          <a:xfrm>
            <a:off x="909323" y="4193952"/>
            <a:ext cx="3847289" cy="338554"/>
          </a:xfrm>
          <a:prstGeom prst="rect">
            <a:avLst/>
          </a:prstGeom>
          <a:noFill/>
        </p:spPr>
        <p:txBody>
          <a:bodyPr wrap="square">
            <a:spAutoFit/>
          </a:bodyPr>
          <a:lstStyle/>
          <a:p>
            <a:r>
              <a:rPr lang="it-IT" sz="1600" dirty="0">
                <a:effectLst/>
                <a:latin typeface="Arial Nova" panose="020B0504020202020204" pitchFamily="34" charset="0"/>
                <a:ea typeface="Calibri" panose="020F0502020204030204" pitchFamily="34" charset="0"/>
                <a:cs typeface="Calibri" panose="020F0502020204030204" pitchFamily="34" charset="0"/>
              </a:rPr>
              <a:t>base: esercizi con DB (60%)</a:t>
            </a:r>
            <a:endParaRPr lang="it-IT" sz="1600" dirty="0"/>
          </a:p>
        </p:txBody>
      </p:sp>
    </p:spTree>
    <p:extLst>
      <p:ext uri="{BB962C8B-B14F-4D97-AF65-F5344CB8AC3E}">
        <p14:creationId xmlns:p14="http://schemas.microsoft.com/office/powerpoint/2010/main" val="19541062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a:extLst>
              <a:ext uri="{FF2B5EF4-FFF2-40B4-BE49-F238E27FC236}">
                <a16:creationId xmlns:a16="http://schemas.microsoft.com/office/drawing/2014/main" id="{017A2E1D-EE16-FE84-A4BE-0F19B5FF4A29}"/>
              </a:ext>
            </a:extLst>
          </p:cNvPr>
          <p:cNvPicPr>
            <a:picLocks noChangeAspect="1"/>
          </p:cNvPicPr>
          <p:nvPr/>
        </p:nvPicPr>
        <p:blipFill rotWithShape="1">
          <a:blip r:embed="rId3">
            <a:extLst>
              <a:ext uri="{28A0092B-C50C-407E-A947-70E740481C1C}">
                <a14:useLocalDpi xmlns:a14="http://schemas.microsoft.com/office/drawing/2010/main" val="0"/>
              </a:ext>
            </a:extLst>
          </a:blip>
          <a:srcRect r="50655"/>
          <a:stretch/>
        </p:blipFill>
        <p:spPr bwMode="auto">
          <a:xfrm>
            <a:off x="80805" y="5838133"/>
            <a:ext cx="1020203" cy="998860"/>
          </a:xfrm>
          <a:prstGeom prst="rect">
            <a:avLst/>
          </a:prstGeom>
          <a:noFill/>
          <a:ln>
            <a:noFill/>
          </a:ln>
          <a:extLst>
            <a:ext uri="{53640926-AAD7-44D8-BBD7-CCE9431645EC}">
              <a14:shadowObscured xmlns:a14="http://schemas.microsoft.com/office/drawing/2010/main"/>
            </a:ext>
          </a:extLst>
        </p:spPr>
      </p:pic>
      <p:cxnSp>
        <p:nvCxnSpPr>
          <p:cNvPr id="5" name="Connettore 1 4">
            <a:extLst>
              <a:ext uri="{FF2B5EF4-FFF2-40B4-BE49-F238E27FC236}">
                <a16:creationId xmlns:a16="http://schemas.microsoft.com/office/drawing/2014/main" id="{263D0D77-F6FE-684E-9676-CBF815EDCCDD}"/>
              </a:ext>
            </a:extLst>
          </p:cNvPr>
          <p:cNvCxnSpPr>
            <a:cxnSpLocks/>
          </p:cNvCxnSpPr>
          <p:nvPr/>
        </p:nvCxnSpPr>
        <p:spPr>
          <a:xfrm>
            <a:off x="14344" y="219825"/>
            <a:ext cx="262965" cy="0"/>
          </a:xfrm>
          <a:prstGeom prst="line">
            <a:avLst/>
          </a:prstGeom>
          <a:ln w="31750" cap="sq">
            <a:solidFill>
              <a:srgbClr val="C90231"/>
            </a:solidFill>
          </a:ln>
        </p:spPr>
        <p:style>
          <a:lnRef idx="1">
            <a:schemeClr val="accent1"/>
          </a:lnRef>
          <a:fillRef idx="0">
            <a:schemeClr val="accent1"/>
          </a:fillRef>
          <a:effectRef idx="0">
            <a:schemeClr val="accent1"/>
          </a:effectRef>
          <a:fontRef idx="minor">
            <a:schemeClr val="tx1"/>
          </a:fontRef>
        </p:style>
      </p:cxnSp>
      <p:cxnSp>
        <p:nvCxnSpPr>
          <p:cNvPr id="6" name="Connettore 1 5">
            <a:extLst>
              <a:ext uri="{FF2B5EF4-FFF2-40B4-BE49-F238E27FC236}">
                <a16:creationId xmlns:a16="http://schemas.microsoft.com/office/drawing/2014/main" id="{110CD005-40DC-9042-B971-247F4ADA0BB1}"/>
              </a:ext>
            </a:extLst>
          </p:cNvPr>
          <p:cNvCxnSpPr>
            <a:cxnSpLocks/>
          </p:cNvCxnSpPr>
          <p:nvPr/>
        </p:nvCxnSpPr>
        <p:spPr>
          <a:xfrm flipH="1" flipV="1">
            <a:off x="303327" y="228293"/>
            <a:ext cx="186279" cy="186279"/>
          </a:xfrm>
          <a:prstGeom prst="line">
            <a:avLst/>
          </a:prstGeom>
          <a:ln w="31750" cap="sq">
            <a:solidFill>
              <a:srgbClr val="C90231"/>
            </a:solidFill>
          </a:ln>
        </p:spPr>
        <p:style>
          <a:lnRef idx="1">
            <a:schemeClr val="accent1"/>
          </a:lnRef>
          <a:fillRef idx="0">
            <a:schemeClr val="accent1"/>
          </a:fillRef>
          <a:effectRef idx="0">
            <a:schemeClr val="accent1"/>
          </a:effectRef>
          <a:fontRef idx="minor">
            <a:schemeClr val="tx1"/>
          </a:fontRef>
        </p:style>
      </p:cxnSp>
      <p:cxnSp>
        <p:nvCxnSpPr>
          <p:cNvPr id="7" name="Connettore 1 6">
            <a:extLst>
              <a:ext uri="{FF2B5EF4-FFF2-40B4-BE49-F238E27FC236}">
                <a16:creationId xmlns:a16="http://schemas.microsoft.com/office/drawing/2014/main" id="{63C67CE7-1FE5-F142-8464-0F92C32D60DF}"/>
              </a:ext>
            </a:extLst>
          </p:cNvPr>
          <p:cNvCxnSpPr>
            <a:cxnSpLocks/>
          </p:cNvCxnSpPr>
          <p:nvPr/>
        </p:nvCxnSpPr>
        <p:spPr>
          <a:xfrm>
            <a:off x="510772" y="426699"/>
            <a:ext cx="288000" cy="0"/>
          </a:xfrm>
          <a:prstGeom prst="line">
            <a:avLst/>
          </a:prstGeom>
          <a:ln w="31750" cap="sq">
            <a:solidFill>
              <a:srgbClr val="C90231"/>
            </a:solidFill>
          </a:ln>
        </p:spPr>
        <p:style>
          <a:lnRef idx="1">
            <a:schemeClr val="accent1"/>
          </a:lnRef>
          <a:fillRef idx="0">
            <a:schemeClr val="accent1"/>
          </a:fillRef>
          <a:effectRef idx="0">
            <a:schemeClr val="accent1"/>
          </a:effectRef>
          <a:fontRef idx="minor">
            <a:schemeClr val="tx1"/>
          </a:fontRef>
        </p:style>
      </p:cxnSp>
      <p:sp>
        <p:nvSpPr>
          <p:cNvPr id="12" name="Ovale 11">
            <a:extLst>
              <a:ext uri="{FF2B5EF4-FFF2-40B4-BE49-F238E27FC236}">
                <a16:creationId xmlns:a16="http://schemas.microsoft.com/office/drawing/2014/main" id="{4CE06AE3-12CA-4144-93FC-7F31F774F989}"/>
              </a:ext>
            </a:extLst>
          </p:cNvPr>
          <p:cNvSpPr/>
          <p:nvPr/>
        </p:nvSpPr>
        <p:spPr>
          <a:xfrm>
            <a:off x="743354" y="358238"/>
            <a:ext cx="134749" cy="136921"/>
          </a:xfrm>
          <a:prstGeom prst="ellipse">
            <a:avLst/>
          </a:prstGeom>
          <a:solidFill>
            <a:schemeClr val="bg1"/>
          </a:solidFill>
          <a:ln>
            <a:solidFill>
              <a:srgbClr val="C902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Segnaposto numero diapositiva 3">
            <a:extLst>
              <a:ext uri="{FF2B5EF4-FFF2-40B4-BE49-F238E27FC236}">
                <a16:creationId xmlns:a16="http://schemas.microsoft.com/office/drawing/2014/main" id="{294FC4C0-145C-9342-8845-F91765F12A1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EA36CC3-3248-2E4F-940A-171F0585C90D}" type="slidenum">
              <a:rPr kumimoji="0" lang="it-IT" sz="1067"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it-IT" sz="1067"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5" name="Rettangolo 14">
            <a:extLst>
              <a:ext uri="{FF2B5EF4-FFF2-40B4-BE49-F238E27FC236}">
                <a16:creationId xmlns:a16="http://schemas.microsoft.com/office/drawing/2014/main" id="{29EE189A-4246-4475-ABD1-D62D17E62737}"/>
              </a:ext>
            </a:extLst>
          </p:cNvPr>
          <p:cNvSpPr/>
          <p:nvPr/>
        </p:nvSpPr>
        <p:spPr>
          <a:xfrm>
            <a:off x="909323" y="204290"/>
            <a:ext cx="10298825" cy="420564"/>
          </a:xfrm>
          <a:prstGeom prst="rect">
            <a:avLst/>
          </a:prstGeom>
        </p:spPr>
        <p:txBody>
          <a:bodyPr wrap="square">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it-IT" sz="2133" b="1" i="0" u="none" strike="noStrike" kern="1200" cap="none" spc="0" normalizeH="0" baseline="0" noProof="0" dirty="0">
                <a:ln>
                  <a:noFill/>
                </a:ln>
                <a:solidFill>
                  <a:srgbClr val="C90231"/>
                </a:solidFill>
                <a:effectLst/>
                <a:uLnTx/>
                <a:uFillTx/>
                <a:latin typeface="Arial Nova" panose="020B0504020202020204" pitchFamily="34" charset="0"/>
                <a:ea typeface="SF Pro Display Light" pitchFamily="2" charset="0"/>
                <a:cs typeface="+mn-cs"/>
              </a:rPr>
              <a:t>Il post-riapertura: meno spettacoli, meno spettatori</a:t>
            </a:r>
          </a:p>
        </p:txBody>
      </p:sp>
      <p:sp>
        <p:nvSpPr>
          <p:cNvPr id="14" name="CasellaDiTesto 13">
            <a:extLst>
              <a:ext uri="{FF2B5EF4-FFF2-40B4-BE49-F238E27FC236}">
                <a16:creationId xmlns:a16="http://schemas.microsoft.com/office/drawing/2014/main" id="{2E731A54-03AF-4EA0-9616-39006435C951}"/>
              </a:ext>
            </a:extLst>
          </p:cNvPr>
          <p:cNvSpPr txBox="1"/>
          <p:nvPr/>
        </p:nvSpPr>
        <p:spPr>
          <a:xfrm>
            <a:off x="671202" y="1033863"/>
            <a:ext cx="8637763" cy="5315494"/>
          </a:xfrm>
          <a:prstGeom prst="rect">
            <a:avLst/>
          </a:prstGeom>
          <a:noFill/>
        </p:spPr>
        <p:txBody>
          <a:bodyPr wrap="square">
            <a:spAutoFit/>
          </a:bodyPr>
          <a:lstStyle/>
          <a:p>
            <a:pPr marL="285750" marR="0" lvl="0" indent="-285750" algn="l" defTabSz="914400" rtl="0" eaLnBrk="1" fontAlgn="auto" latinLnBrk="0" hangingPunct="1">
              <a:lnSpc>
                <a:spcPct val="107000"/>
              </a:lnSpc>
              <a:spcBef>
                <a:spcPts val="0"/>
              </a:spcBef>
              <a:spcAft>
                <a:spcPts val="800"/>
              </a:spcAft>
              <a:buClrTx/>
              <a:buSzTx/>
              <a:buFont typeface="Courier New" panose="02070309020205020404" pitchFamily="49" charset="0"/>
              <a:buChar char="o"/>
              <a:tabLst/>
              <a:defRPr/>
            </a:pPr>
            <a:r>
              <a:rPr kumimoji="0" lang="it-IT" sz="2000" b="1" i="0" u="none" strike="noStrike" kern="1200" cap="none" spc="15" normalizeH="0" baseline="0" noProof="0" dirty="0">
                <a:ln>
                  <a:noFill/>
                </a:ln>
                <a:solidFill>
                  <a:srgbClr val="000000"/>
                </a:solidFill>
                <a:effectLst/>
                <a:uLnTx/>
                <a:uFillTx/>
                <a:latin typeface="Arial Nova" panose="020B0504020202020204" pitchFamily="34" charset="0"/>
                <a:ea typeface="Calibri" panose="020F0502020204030204" pitchFamily="34" charset="0"/>
                <a:cs typeface="Times New Roman" panose="02020603050405020304" pitchFamily="18" charset="0"/>
              </a:rPr>
              <a:t>La metà degli esercizi FICE coinvolti nella ricerca riferisce di aver diminuito il numero degli spettacoli nel post-riapertura</a:t>
            </a:r>
            <a:r>
              <a:rPr kumimoji="0" lang="it-IT" sz="2000" b="0" i="0" u="none" strike="noStrike" kern="1200" cap="none" spc="15" normalizeH="0" baseline="0" noProof="0" dirty="0">
                <a:ln>
                  <a:noFill/>
                </a:ln>
                <a:solidFill>
                  <a:srgbClr val="000000"/>
                </a:solidFill>
                <a:effectLst/>
                <a:uLnTx/>
                <a:uFillTx/>
                <a:latin typeface="Arial Nova" panose="020B0504020202020204" pitchFamily="34" charset="0"/>
                <a:ea typeface="Calibri" panose="020F0502020204030204" pitchFamily="34" charset="0"/>
                <a:cs typeface="Times New Roman" panose="02020603050405020304" pitchFamily="18" charset="0"/>
              </a:rPr>
              <a:t>; in media sono </a:t>
            </a:r>
            <a:r>
              <a:rPr kumimoji="0" lang="it-IT" sz="2000" b="1" i="0" u="none" strike="noStrike" kern="1200" cap="none" spc="15" normalizeH="0" baseline="0" noProof="0" dirty="0">
                <a:ln>
                  <a:noFill/>
                </a:ln>
                <a:solidFill>
                  <a:srgbClr val="000000"/>
                </a:solidFill>
                <a:effectLst/>
                <a:uLnTx/>
                <a:uFillTx/>
                <a:latin typeface="Arial Nova" panose="020B0504020202020204" pitchFamily="34" charset="0"/>
                <a:ea typeface="Calibri" panose="020F0502020204030204" pitchFamily="34" charset="0"/>
                <a:cs typeface="Times New Roman" panose="02020603050405020304" pitchFamily="18" charset="0"/>
              </a:rPr>
              <a:t>20 a settimana</a:t>
            </a:r>
            <a:r>
              <a:rPr kumimoji="0" lang="it-IT" sz="2000" b="0" i="0" u="none" strike="noStrike" kern="1200" cap="none" spc="15" normalizeH="0" baseline="0" noProof="0" dirty="0">
                <a:ln>
                  <a:noFill/>
                </a:ln>
                <a:solidFill>
                  <a:srgbClr val="000000"/>
                </a:solidFill>
                <a:effectLst/>
                <a:uLnTx/>
                <a:uFillTx/>
                <a:latin typeface="Arial Nova" panose="020B0504020202020204" pitchFamily="34" charset="0"/>
                <a:ea typeface="Calibri" panose="020F0502020204030204" pitchFamily="34" charset="0"/>
                <a:cs typeface="Times New Roman" panose="02020603050405020304" pitchFamily="18" charset="0"/>
              </a:rPr>
              <a:t>, ma </a:t>
            </a:r>
            <a:r>
              <a:rPr kumimoji="0" lang="it-IT" sz="2000" b="1" i="0" u="none" strike="noStrike" kern="1200" cap="none" spc="15" normalizeH="0" baseline="0" noProof="0" dirty="0">
                <a:ln>
                  <a:noFill/>
                </a:ln>
                <a:solidFill>
                  <a:srgbClr val="000000"/>
                </a:solidFill>
                <a:effectLst/>
                <a:uLnTx/>
                <a:uFillTx/>
                <a:latin typeface="Arial Nova" panose="020B0504020202020204" pitchFamily="34" charset="0"/>
                <a:ea typeface="Calibri" panose="020F0502020204030204" pitchFamily="34" charset="0"/>
                <a:cs typeface="Times New Roman" panose="02020603050405020304" pitchFamily="18" charset="0"/>
              </a:rPr>
              <a:t>il 21% degli intervistati regge una programmazione con 30 spettacoli/settimana</a:t>
            </a:r>
          </a:p>
          <a:p>
            <a:pPr marL="742950" marR="0" lvl="1" indent="-285750" algn="l" defTabSz="914400" rtl="0" eaLnBrk="1" fontAlgn="auto" latinLnBrk="0" hangingPunct="1">
              <a:lnSpc>
                <a:spcPct val="107000"/>
              </a:lnSpc>
              <a:spcBef>
                <a:spcPts val="0"/>
              </a:spcBef>
              <a:spcAft>
                <a:spcPts val="800"/>
              </a:spcAft>
              <a:buClrTx/>
              <a:buSzTx/>
              <a:buFont typeface="Courier New" panose="02070309020205020404" pitchFamily="49" charset="0"/>
              <a:buChar char="o"/>
              <a:tabLst/>
              <a:defRPr/>
            </a:pPr>
            <a:r>
              <a:rPr kumimoji="0" lang="it-IT" sz="2000" b="1" i="0" u="none" strike="noStrike" kern="1200" cap="none" spc="15" normalizeH="0" baseline="0" noProof="0" dirty="0">
                <a:ln>
                  <a:noFill/>
                </a:ln>
                <a:solidFill>
                  <a:srgbClr val="000000"/>
                </a:solidFill>
                <a:effectLst/>
                <a:uLnTx/>
                <a:uFillTx/>
                <a:latin typeface="Arial Nova" panose="020B0504020202020204" pitchFamily="34" charset="0"/>
                <a:ea typeface="Calibri" panose="020F0502020204030204" pitchFamily="34" charset="0"/>
                <a:cs typeface="Times New Roman" panose="02020603050405020304" pitchFamily="18" charset="0"/>
              </a:rPr>
              <a:t>Dimezzati gli spettacoli per le scuole </a:t>
            </a:r>
            <a:r>
              <a:rPr kumimoji="0" lang="it-IT" sz="2000" b="0" i="0" u="none" strike="noStrike" kern="1200" cap="none" spc="15" normalizeH="0" baseline="0" noProof="0" dirty="0">
                <a:ln>
                  <a:noFill/>
                </a:ln>
                <a:solidFill>
                  <a:srgbClr val="000000"/>
                </a:solidFill>
                <a:effectLst/>
                <a:uLnTx/>
                <a:uFillTx/>
                <a:latin typeface="Arial Nova" panose="020B0504020202020204" pitchFamily="34" charset="0"/>
                <a:ea typeface="Calibri" panose="020F0502020204030204" pitchFamily="34" charset="0"/>
                <a:cs typeface="Times New Roman" panose="02020603050405020304" pitchFamily="18" charset="0"/>
              </a:rPr>
              <a:t>e quelli previsti per le arene estive (ove presenti)</a:t>
            </a:r>
          </a:p>
          <a:p>
            <a:pPr marL="285750" marR="0" lvl="0" indent="-285750" algn="l" defTabSz="914400" rtl="0" eaLnBrk="1" fontAlgn="auto" latinLnBrk="0" hangingPunct="1">
              <a:lnSpc>
                <a:spcPct val="107000"/>
              </a:lnSpc>
              <a:spcBef>
                <a:spcPts val="0"/>
              </a:spcBef>
              <a:spcAft>
                <a:spcPts val="800"/>
              </a:spcAft>
              <a:buClrTx/>
              <a:buSzTx/>
              <a:buFont typeface="Courier New" panose="02070309020205020404" pitchFamily="49" charset="0"/>
              <a:buChar char="o"/>
              <a:tabLst/>
              <a:defRPr/>
            </a:pPr>
            <a:r>
              <a:rPr kumimoji="0" lang="it-IT" sz="2000" b="0" i="0" u="none" strike="noStrike" kern="1200" cap="none" spc="15" normalizeH="0" baseline="0" noProof="0" dirty="0">
                <a:ln>
                  <a:noFill/>
                </a:ln>
                <a:solidFill>
                  <a:srgbClr val="000000"/>
                </a:solidFill>
                <a:effectLst/>
                <a:uLnTx/>
                <a:uFillTx/>
                <a:latin typeface="Arial Nova" panose="020B0504020202020204" pitchFamily="34" charset="0"/>
                <a:ea typeface="Calibri" panose="020F0502020204030204" pitchFamily="34" charset="0"/>
                <a:cs typeface="Times New Roman" panose="02020603050405020304" pitchFamily="18" charset="0"/>
              </a:rPr>
              <a:t>Anche in virtù del calo del numero degli spettacoli, </a:t>
            </a:r>
            <a:r>
              <a:rPr kumimoji="0" lang="it-IT" sz="2000" b="1" i="0" u="none" strike="noStrike" kern="1200" cap="none" spc="15" normalizeH="0" baseline="0" noProof="0" dirty="0">
                <a:ln>
                  <a:noFill/>
                </a:ln>
                <a:solidFill>
                  <a:srgbClr val="000000"/>
                </a:solidFill>
                <a:effectLst/>
                <a:uLnTx/>
                <a:uFillTx/>
                <a:latin typeface="Arial Nova" panose="020B0504020202020204" pitchFamily="34" charset="0"/>
                <a:ea typeface="Calibri" panose="020F0502020204030204" pitchFamily="34" charset="0"/>
                <a:cs typeface="Times New Roman" panose="02020603050405020304" pitchFamily="18" charset="0"/>
              </a:rPr>
              <a:t>la media degli spettatori nei 12 mesi post-riapertura è pari a circa la metà (-49%) rispetto a quelli riferiti per l’intero 2019</a:t>
            </a:r>
          </a:p>
          <a:p>
            <a:pPr marL="742950" marR="0" lvl="1" indent="-285750" algn="l" defTabSz="914400" rtl="0" eaLnBrk="1" fontAlgn="auto" latinLnBrk="0" hangingPunct="1">
              <a:lnSpc>
                <a:spcPct val="107000"/>
              </a:lnSpc>
              <a:spcBef>
                <a:spcPts val="0"/>
              </a:spcBef>
              <a:spcAft>
                <a:spcPts val="800"/>
              </a:spcAft>
              <a:buClrTx/>
              <a:buSzTx/>
              <a:buFont typeface="Courier New" panose="02070309020205020404" pitchFamily="49" charset="0"/>
              <a:buChar char="o"/>
              <a:tabLst/>
              <a:defRPr/>
            </a:pPr>
            <a:r>
              <a:rPr kumimoji="0" lang="it-IT" sz="2000" b="0" i="0" u="none" strike="noStrike" kern="1200" cap="none" spc="15" normalizeH="0" baseline="0" noProof="0" dirty="0">
                <a:ln>
                  <a:noFill/>
                </a:ln>
                <a:solidFill>
                  <a:srgbClr val="000000"/>
                </a:solidFill>
                <a:effectLst/>
                <a:uLnTx/>
                <a:uFillTx/>
                <a:latin typeface="Arial Nova" panose="020B0504020202020204" pitchFamily="34" charset="0"/>
                <a:ea typeface="Calibri" panose="020F0502020204030204" pitchFamily="34" charset="0"/>
                <a:cs typeface="Times New Roman" panose="02020603050405020304" pitchFamily="18" charset="0"/>
              </a:rPr>
              <a:t>Gli intervistati parlano trasversalmente di un numero di spettatori «fortemente diminuito», sotteso dalle </a:t>
            </a:r>
            <a:r>
              <a:rPr kumimoji="0" lang="it-IT" sz="2000" b="1" i="0" u="none" strike="noStrike" kern="1200" cap="none" spc="0" normalizeH="0" baseline="0" noProof="0" dirty="0">
                <a:ln>
                  <a:noFill/>
                </a:ln>
                <a:solidFill>
                  <a:prstClr val="black"/>
                </a:solidFill>
                <a:effectLst/>
                <a:uLnTx/>
                <a:uFillTx/>
                <a:latin typeface="Arial Nova" panose="020B0504020202020204" pitchFamily="34" charset="0"/>
                <a:ea typeface="SF Pro Display Thin" pitchFamily="2" charset="0"/>
                <a:cs typeface="+mn-cs"/>
              </a:rPr>
              <a:t>criticità massime di chi registra un calo superiore al 70%</a:t>
            </a:r>
            <a:r>
              <a:rPr kumimoji="0" lang="it-IT" sz="2000" b="0" i="0" u="none" strike="noStrike" kern="1200" cap="none" spc="0" normalizeH="0" baseline="0" noProof="0" dirty="0">
                <a:ln>
                  <a:noFill/>
                </a:ln>
                <a:solidFill>
                  <a:prstClr val="black"/>
                </a:solidFill>
                <a:effectLst/>
                <a:uLnTx/>
                <a:uFillTx/>
                <a:latin typeface="Arial Nova" panose="020B0504020202020204" pitchFamily="34" charset="0"/>
                <a:ea typeface="SF Pro Display Thin" pitchFamily="2" charset="0"/>
                <a:cs typeface="+mn-cs"/>
              </a:rPr>
              <a:t> (il 15%) e dalla situazione di chi è rimasto </a:t>
            </a:r>
            <a:r>
              <a:rPr kumimoji="0" lang="it-IT" sz="2000" b="1" i="0" u="none" strike="noStrike" kern="1200" cap="none" spc="0" normalizeH="0" baseline="0" noProof="0" dirty="0">
                <a:ln>
                  <a:noFill/>
                </a:ln>
                <a:solidFill>
                  <a:prstClr val="black"/>
                </a:solidFill>
                <a:effectLst/>
                <a:uLnTx/>
                <a:uFillTx/>
                <a:latin typeface="Arial Nova" panose="020B0504020202020204" pitchFamily="34" charset="0"/>
                <a:ea typeface="SF Pro Display Thin" pitchFamily="2" charset="0"/>
                <a:cs typeface="+mn-cs"/>
              </a:rPr>
              <a:t>entro il -30%</a:t>
            </a:r>
            <a:r>
              <a:rPr kumimoji="0" lang="it-IT" sz="2000" b="0" i="0" u="none" strike="noStrike" kern="1200" cap="none" spc="0" normalizeH="0" baseline="0" noProof="0" dirty="0">
                <a:ln>
                  <a:noFill/>
                </a:ln>
                <a:solidFill>
                  <a:prstClr val="black"/>
                </a:solidFill>
                <a:effectLst/>
                <a:uLnTx/>
                <a:uFillTx/>
                <a:latin typeface="Arial Nova" panose="020B0504020202020204" pitchFamily="34" charset="0"/>
                <a:ea typeface="SF Pro Display Thin" pitchFamily="2" charset="0"/>
                <a:cs typeface="+mn-cs"/>
              </a:rPr>
              <a:t>, con addirittura un </a:t>
            </a:r>
            <a:r>
              <a:rPr kumimoji="0" lang="it-IT" sz="2000" b="1" i="0" u="none" strike="noStrike" kern="1200" cap="none" spc="0" normalizeH="0" baseline="0" noProof="0" dirty="0">
                <a:ln>
                  <a:noFill/>
                </a:ln>
                <a:solidFill>
                  <a:prstClr val="black"/>
                </a:solidFill>
                <a:effectLst/>
                <a:uLnTx/>
                <a:uFillTx/>
                <a:latin typeface="Arial Nova" panose="020B0504020202020204" pitchFamily="34" charset="0"/>
                <a:ea typeface="SF Pro Display Thin" pitchFamily="2" charset="0"/>
                <a:cs typeface="+mn-cs"/>
              </a:rPr>
              <a:t>6% di cinema con segno+</a:t>
            </a:r>
            <a:r>
              <a:rPr kumimoji="0" lang="it-IT" sz="2000" b="0" i="0" u="none" strike="noStrike" kern="1200" cap="none" spc="0" normalizeH="0" baseline="0" noProof="0" dirty="0">
                <a:ln>
                  <a:noFill/>
                </a:ln>
                <a:solidFill>
                  <a:prstClr val="black"/>
                </a:solidFill>
                <a:effectLst/>
                <a:uLnTx/>
                <a:uFillTx/>
                <a:latin typeface="Arial Nova" panose="020B0504020202020204" pitchFamily="34" charset="0"/>
                <a:ea typeface="SF Pro Display Thin" pitchFamily="2" charset="0"/>
                <a:cs typeface="+mn-cs"/>
              </a:rPr>
              <a:t>; parliamo di </a:t>
            </a:r>
            <a:r>
              <a:rPr kumimoji="0" lang="it-IT" sz="2000" b="1" i="0" u="none" strike="noStrike" kern="1200" cap="none" spc="0" normalizeH="0" baseline="0" noProof="0" dirty="0">
                <a:ln>
                  <a:noFill/>
                </a:ln>
                <a:solidFill>
                  <a:prstClr val="black"/>
                </a:solidFill>
                <a:effectLst/>
                <a:uLnTx/>
                <a:uFillTx/>
                <a:latin typeface="Arial Nova" panose="020B0504020202020204" pitchFamily="34" charset="0"/>
                <a:ea typeface="SF Pro Display Thin" pitchFamily="2" charset="0"/>
                <a:cs typeface="+mn-cs"/>
              </a:rPr>
              <a:t>meno di 10 strutture </a:t>
            </a:r>
            <a:r>
              <a:rPr kumimoji="0" lang="it-IT" sz="2000" b="0" i="0" u="none" strike="noStrike" kern="1200" cap="none" spc="0" normalizeH="0" baseline="0" noProof="0" dirty="0">
                <a:ln>
                  <a:noFill/>
                </a:ln>
                <a:solidFill>
                  <a:prstClr val="black"/>
                </a:solidFill>
                <a:effectLst/>
                <a:uLnTx/>
                <a:uFillTx/>
                <a:latin typeface="Arial Nova" panose="020B0504020202020204" pitchFamily="34" charset="0"/>
                <a:ea typeface="SF Pro Display Thin" pitchFamily="2" charset="0"/>
                <a:cs typeface="+mn-cs"/>
              </a:rPr>
              <a:t>ma varrebbe la pena di esaminarne le specificità a caccia di </a:t>
            </a:r>
            <a:r>
              <a:rPr kumimoji="0" lang="it-IT" sz="2000" b="1" i="0" u="none" strike="noStrike" kern="1200" cap="none" spc="0" normalizeH="0" baseline="0" noProof="0" dirty="0">
                <a:ln>
                  <a:noFill/>
                </a:ln>
                <a:solidFill>
                  <a:prstClr val="black"/>
                </a:solidFill>
                <a:effectLst/>
                <a:uLnTx/>
                <a:uFillTx/>
                <a:latin typeface="Arial Nova" panose="020B0504020202020204" pitchFamily="34" charset="0"/>
                <a:ea typeface="SF Pro Display Thin" pitchFamily="2" charset="0"/>
              </a:rPr>
              <a:t>best practice</a:t>
            </a:r>
            <a:r>
              <a:rPr kumimoji="0" lang="it-IT" sz="2000" b="1" i="0" u="none" strike="noStrike" kern="1200" cap="none" spc="15" normalizeH="0" baseline="0" noProof="0" dirty="0">
                <a:ln>
                  <a:noFill/>
                </a:ln>
                <a:solidFill>
                  <a:srgbClr val="000000"/>
                </a:solidFill>
                <a:effectLst/>
                <a:uLnTx/>
                <a:uFillTx/>
                <a:latin typeface="Arial Nova" panose="020B0504020202020204" pitchFamily="34" charset="0"/>
                <a:ea typeface="Calibri" panose="020F0502020204030204" pitchFamily="34" charset="0"/>
                <a:cs typeface="Times New Roman" panose="02020603050405020304" pitchFamily="18" charset="0"/>
              </a:rPr>
              <a:t> </a:t>
            </a:r>
            <a:endParaRPr kumimoji="0" lang="it-IT" sz="2000" b="1" i="0" u="none" strike="noStrike" kern="1200" cap="none" spc="0" normalizeH="0" baseline="0" noProof="0" dirty="0">
              <a:ln>
                <a:noFill/>
              </a:ln>
              <a:solidFill>
                <a:prstClr val="black"/>
              </a:solidFill>
              <a:effectLst/>
              <a:uLnTx/>
              <a:uFillTx/>
              <a:latin typeface="Arial Nova" panose="020B0504020202020204" pitchFamily="34" charset="0"/>
              <a:ea typeface="Calibri" panose="020F0502020204030204" pitchFamily="34" charset="0"/>
              <a:cs typeface="Times New Roman" panose="02020603050405020304" pitchFamily="18" charset="0"/>
            </a:endParaRPr>
          </a:p>
        </p:txBody>
      </p:sp>
      <p:grpSp>
        <p:nvGrpSpPr>
          <p:cNvPr id="3" name="Gruppo 2">
            <a:extLst>
              <a:ext uri="{FF2B5EF4-FFF2-40B4-BE49-F238E27FC236}">
                <a16:creationId xmlns:a16="http://schemas.microsoft.com/office/drawing/2014/main" id="{12850741-9892-A43F-F5DA-9EA00AFAB47A}"/>
              </a:ext>
            </a:extLst>
          </p:cNvPr>
          <p:cNvGrpSpPr/>
          <p:nvPr/>
        </p:nvGrpSpPr>
        <p:grpSpPr>
          <a:xfrm>
            <a:off x="9367050" y="372159"/>
            <a:ext cx="1970156" cy="1926954"/>
            <a:chOff x="9367050" y="372159"/>
            <a:chExt cx="1970156" cy="1926954"/>
          </a:xfrm>
        </p:grpSpPr>
        <p:pic>
          <p:nvPicPr>
            <p:cNvPr id="8" name="Elemento grafico 7" descr="Teatro con riempimento a tinta unita">
              <a:extLst>
                <a:ext uri="{FF2B5EF4-FFF2-40B4-BE49-F238E27FC236}">
                  <a16:creationId xmlns:a16="http://schemas.microsoft.com/office/drawing/2014/main" id="{AF9CC4C7-6CC0-256C-7D24-8E9FA8C6A3D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367050" y="624854"/>
              <a:ext cx="914400" cy="914400"/>
            </a:xfrm>
            <a:prstGeom prst="rect">
              <a:avLst/>
            </a:prstGeom>
          </p:spPr>
        </p:pic>
        <p:pic>
          <p:nvPicPr>
            <p:cNvPr id="9" name="Elemento grafico 8" descr="Teatro con riempimento a tinta unita">
              <a:extLst>
                <a:ext uri="{FF2B5EF4-FFF2-40B4-BE49-F238E27FC236}">
                  <a16:creationId xmlns:a16="http://schemas.microsoft.com/office/drawing/2014/main" id="{05F6400D-4F95-A0A2-D9D0-CB61AEF83AE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422806" y="624854"/>
              <a:ext cx="914400" cy="914400"/>
            </a:xfrm>
            <a:prstGeom prst="rect">
              <a:avLst/>
            </a:prstGeom>
          </p:spPr>
        </p:pic>
        <p:pic>
          <p:nvPicPr>
            <p:cNvPr id="11" name="Elemento grafico 10" descr="Teatro con riempimento a tinta unita">
              <a:extLst>
                <a:ext uri="{FF2B5EF4-FFF2-40B4-BE49-F238E27FC236}">
                  <a16:creationId xmlns:a16="http://schemas.microsoft.com/office/drawing/2014/main" id="{05546003-617A-9CD9-C1B2-7C897758A90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367050" y="1384713"/>
              <a:ext cx="914400" cy="914400"/>
            </a:xfrm>
            <a:prstGeom prst="rect">
              <a:avLst/>
            </a:prstGeom>
          </p:spPr>
        </p:pic>
        <p:pic>
          <p:nvPicPr>
            <p:cNvPr id="16" name="Elemento grafico 15" descr="Teatro con riempimento a tinta unita">
              <a:extLst>
                <a:ext uri="{FF2B5EF4-FFF2-40B4-BE49-F238E27FC236}">
                  <a16:creationId xmlns:a16="http://schemas.microsoft.com/office/drawing/2014/main" id="{3692C898-C615-3349-4C3B-AF2C7613EB8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422806" y="1384713"/>
              <a:ext cx="914400" cy="914400"/>
            </a:xfrm>
            <a:prstGeom prst="rect">
              <a:avLst/>
            </a:prstGeom>
          </p:spPr>
        </p:pic>
        <p:pic>
          <p:nvPicPr>
            <p:cNvPr id="19" name="Elemento grafico 18" descr="Segnale di divieto con riempimento a tinta unita">
              <a:extLst>
                <a:ext uri="{FF2B5EF4-FFF2-40B4-BE49-F238E27FC236}">
                  <a16:creationId xmlns:a16="http://schemas.microsoft.com/office/drawing/2014/main" id="{01262E96-7599-628B-CF22-31B0012CE2B8}"/>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0422806" y="372159"/>
              <a:ext cx="914400" cy="914400"/>
            </a:xfrm>
            <a:prstGeom prst="rect">
              <a:avLst/>
            </a:prstGeom>
          </p:spPr>
        </p:pic>
      </p:grpSp>
      <p:pic>
        <p:nvPicPr>
          <p:cNvPr id="20" name="Immagine 19">
            <a:extLst>
              <a:ext uri="{FF2B5EF4-FFF2-40B4-BE49-F238E27FC236}">
                <a16:creationId xmlns:a16="http://schemas.microsoft.com/office/drawing/2014/main" id="{CC7AE32D-B710-A248-8CFC-8E8143A4F5E4}"/>
              </a:ext>
            </a:extLst>
          </p:cNvPr>
          <p:cNvPicPr>
            <a:picLocks noChangeAspect="1"/>
          </p:cNvPicPr>
          <p:nvPr/>
        </p:nvPicPr>
        <p:blipFill>
          <a:blip r:embed="rId8"/>
          <a:stretch>
            <a:fillRect/>
          </a:stretch>
        </p:blipFill>
        <p:spPr>
          <a:xfrm>
            <a:off x="9782097" y="2550702"/>
            <a:ext cx="1501683" cy="1501683"/>
          </a:xfrm>
          <a:prstGeom prst="rect">
            <a:avLst/>
          </a:prstGeom>
        </p:spPr>
      </p:pic>
      <p:pic>
        <p:nvPicPr>
          <p:cNvPr id="22" name="Elemento grafico 21" descr="Grafico di tendenza al ribasso contorno">
            <a:extLst>
              <a:ext uri="{FF2B5EF4-FFF2-40B4-BE49-F238E27FC236}">
                <a16:creationId xmlns:a16="http://schemas.microsoft.com/office/drawing/2014/main" id="{9DB08933-CE5D-FC00-1C85-97FA332F19E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435830" y="4102937"/>
            <a:ext cx="1115438" cy="1115438"/>
          </a:xfrm>
          <a:prstGeom prst="rect">
            <a:avLst/>
          </a:prstGeom>
        </p:spPr>
      </p:pic>
      <p:pic>
        <p:nvPicPr>
          <p:cNvPr id="24" name="Elemento grafico 23" descr="Tendenza al rialzo contorno">
            <a:extLst>
              <a:ext uri="{FF2B5EF4-FFF2-40B4-BE49-F238E27FC236}">
                <a16:creationId xmlns:a16="http://schemas.microsoft.com/office/drawing/2014/main" id="{1C277A03-5DC7-10C2-32D9-19CE374A6AE7}"/>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0422806" y="5060628"/>
            <a:ext cx="1122111" cy="1122111"/>
          </a:xfrm>
          <a:prstGeom prst="rect">
            <a:avLst/>
          </a:prstGeom>
        </p:spPr>
      </p:pic>
    </p:spTree>
    <p:extLst>
      <p:ext uri="{BB962C8B-B14F-4D97-AF65-F5344CB8AC3E}">
        <p14:creationId xmlns:p14="http://schemas.microsoft.com/office/powerpoint/2010/main" val="2594478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4">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4">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4">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Connettore 1 4">
            <a:extLst>
              <a:ext uri="{FF2B5EF4-FFF2-40B4-BE49-F238E27FC236}">
                <a16:creationId xmlns:a16="http://schemas.microsoft.com/office/drawing/2014/main" id="{263D0D77-F6FE-684E-9676-CBF815EDCCDD}"/>
              </a:ext>
            </a:extLst>
          </p:cNvPr>
          <p:cNvCxnSpPr>
            <a:cxnSpLocks/>
          </p:cNvCxnSpPr>
          <p:nvPr/>
        </p:nvCxnSpPr>
        <p:spPr>
          <a:xfrm>
            <a:off x="14344" y="219825"/>
            <a:ext cx="262965" cy="0"/>
          </a:xfrm>
          <a:prstGeom prst="line">
            <a:avLst/>
          </a:prstGeom>
          <a:ln w="31750" cap="sq">
            <a:solidFill>
              <a:srgbClr val="C90231"/>
            </a:solidFill>
          </a:ln>
        </p:spPr>
        <p:style>
          <a:lnRef idx="1">
            <a:schemeClr val="accent1"/>
          </a:lnRef>
          <a:fillRef idx="0">
            <a:schemeClr val="accent1"/>
          </a:fillRef>
          <a:effectRef idx="0">
            <a:schemeClr val="accent1"/>
          </a:effectRef>
          <a:fontRef idx="minor">
            <a:schemeClr val="tx1"/>
          </a:fontRef>
        </p:style>
      </p:cxnSp>
      <p:cxnSp>
        <p:nvCxnSpPr>
          <p:cNvPr id="6" name="Connettore 1 5">
            <a:extLst>
              <a:ext uri="{FF2B5EF4-FFF2-40B4-BE49-F238E27FC236}">
                <a16:creationId xmlns:a16="http://schemas.microsoft.com/office/drawing/2014/main" id="{110CD005-40DC-9042-B971-247F4ADA0BB1}"/>
              </a:ext>
            </a:extLst>
          </p:cNvPr>
          <p:cNvCxnSpPr>
            <a:cxnSpLocks/>
          </p:cNvCxnSpPr>
          <p:nvPr/>
        </p:nvCxnSpPr>
        <p:spPr>
          <a:xfrm flipH="1" flipV="1">
            <a:off x="303327" y="228293"/>
            <a:ext cx="186279" cy="186279"/>
          </a:xfrm>
          <a:prstGeom prst="line">
            <a:avLst/>
          </a:prstGeom>
          <a:ln w="31750" cap="sq">
            <a:solidFill>
              <a:srgbClr val="C90231"/>
            </a:solidFill>
          </a:ln>
        </p:spPr>
        <p:style>
          <a:lnRef idx="1">
            <a:schemeClr val="accent1"/>
          </a:lnRef>
          <a:fillRef idx="0">
            <a:schemeClr val="accent1"/>
          </a:fillRef>
          <a:effectRef idx="0">
            <a:schemeClr val="accent1"/>
          </a:effectRef>
          <a:fontRef idx="minor">
            <a:schemeClr val="tx1"/>
          </a:fontRef>
        </p:style>
      </p:cxnSp>
      <p:cxnSp>
        <p:nvCxnSpPr>
          <p:cNvPr id="7" name="Connettore 1 6">
            <a:extLst>
              <a:ext uri="{FF2B5EF4-FFF2-40B4-BE49-F238E27FC236}">
                <a16:creationId xmlns:a16="http://schemas.microsoft.com/office/drawing/2014/main" id="{63C67CE7-1FE5-F142-8464-0F92C32D60DF}"/>
              </a:ext>
            </a:extLst>
          </p:cNvPr>
          <p:cNvCxnSpPr>
            <a:cxnSpLocks/>
          </p:cNvCxnSpPr>
          <p:nvPr/>
        </p:nvCxnSpPr>
        <p:spPr>
          <a:xfrm>
            <a:off x="510772" y="426699"/>
            <a:ext cx="288000" cy="0"/>
          </a:xfrm>
          <a:prstGeom prst="line">
            <a:avLst/>
          </a:prstGeom>
          <a:ln w="31750" cap="sq">
            <a:solidFill>
              <a:srgbClr val="C90231"/>
            </a:solidFill>
          </a:ln>
        </p:spPr>
        <p:style>
          <a:lnRef idx="1">
            <a:schemeClr val="accent1"/>
          </a:lnRef>
          <a:fillRef idx="0">
            <a:schemeClr val="accent1"/>
          </a:fillRef>
          <a:effectRef idx="0">
            <a:schemeClr val="accent1"/>
          </a:effectRef>
          <a:fontRef idx="minor">
            <a:schemeClr val="tx1"/>
          </a:fontRef>
        </p:style>
      </p:cxnSp>
      <p:sp>
        <p:nvSpPr>
          <p:cNvPr id="12" name="Ovale 11">
            <a:extLst>
              <a:ext uri="{FF2B5EF4-FFF2-40B4-BE49-F238E27FC236}">
                <a16:creationId xmlns:a16="http://schemas.microsoft.com/office/drawing/2014/main" id="{4CE06AE3-12CA-4144-93FC-7F31F774F989}"/>
              </a:ext>
            </a:extLst>
          </p:cNvPr>
          <p:cNvSpPr/>
          <p:nvPr/>
        </p:nvSpPr>
        <p:spPr>
          <a:xfrm>
            <a:off x="743354" y="358238"/>
            <a:ext cx="134749" cy="136921"/>
          </a:xfrm>
          <a:prstGeom prst="ellipse">
            <a:avLst/>
          </a:prstGeom>
          <a:solidFill>
            <a:schemeClr val="bg1"/>
          </a:solidFill>
          <a:ln>
            <a:solidFill>
              <a:srgbClr val="C902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Segnaposto numero diapositiva 3">
            <a:extLst>
              <a:ext uri="{FF2B5EF4-FFF2-40B4-BE49-F238E27FC236}">
                <a16:creationId xmlns:a16="http://schemas.microsoft.com/office/drawing/2014/main" id="{294FC4C0-145C-9342-8845-F91765F12A1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EA36CC3-3248-2E4F-940A-171F0585C90D}" type="slidenum">
              <a:rPr kumimoji="0" lang="it-IT" sz="1067"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it-IT" sz="1067"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5" name="Rettangolo 14">
            <a:extLst>
              <a:ext uri="{FF2B5EF4-FFF2-40B4-BE49-F238E27FC236}">
                <a16:creationId xmlns:a16="http://schemas.microsoft.com/office/drawing/2014/main" id="{29EE189A-4246-4475-ABD1-D62D17E62737}"/>
              </a:ext>
            </a:extLst>
          </p:cNvPr>
          <p:cNvSpPr/>
          <p:nvPr/>
        </p:nvSpPr>
        <p:spPr>
          <a:xfrm>
            <a:off x="909323" y="204290"/>
            <a:ext cx="10298825" cy="420564"/>
          </a:xfrm>
          <a:prstGeom prst="rect">
            <a:avLst/>
          </a:prstGeom>
        </p:spPr>
        <p:txBody>
          <a:bodyPr wrap="square">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it-IT" sz="2133" b="1" i="0" u="none" strike="noStrike" kern="1200" cap="none" spc="0" normalizeH="0" baseline="0" dirty="0">
                <a:ln>
                  <a:noFill/>
                </a:ln>
                <a:solidFill>
                  <a:srgbClr val="C90231"/>
                </a:solidFill>
                <a:effectLst/>
                <a:uLnTx/>
                <a:uFillTx/>
                <a:latin typeface="Arial Nova" panose="020B0504020202020204" pitchFamily="34" charset="0"/>
                <a:ea typeface="SF Pro Display Light" pitchFamily="2" charset="0"/>
                <a:cs typeface="+mn-cs"/>
              </a:rPr>
              <a:t>La metà dei cinema FICE ha diminuito il numero di spettacoli dopo la pandemia</a:t>
            </a:r>
          </a:p>
        </p:txBody>
      </p:sp>
      <p:graphicFrame>
        <p:nvGraphicFramePr>
          <p:cNvPr id="8" name="Grafico 7">
            <a:extLst>
              <a:ext uri="{FF2B5EF4-FFF2-40B4-BE49-F238E27FC236}">
                <a16:creationId xmlns:a16="http://schemas.microsoft.com/office/drawing/2014/main" id="{41A68FD4-A891-0C4D-CB6D-08DA62D76BD2}"/>
              </a:ext>
            </a:extLst>
          </p:cNvPr>
          <p:cNvGraphicFramePr/>
          <p:nvPr>
            <p:extLst>
              <p:ext uri="{D42A27DB-BD31-4B8C-83A1-F6EECF244321}">
                <p14:modId xmlns:p14="http://schemas.microsoft.com/office/powerpoint/2010/main" val="2966597392"/>
              </p:ext>
            </p:extLst>
          </p:nvPr>
        </p:nvGraphicFramePr>
        <p:xfrm>
          <a:off x="261080" y="3663675"/>
          <a:ext cx="11844011" cy="3054122"/>
        </p:xfrm>
        <a:graphic>
          <a:graphicData uri="http://schemas.openxmlformats.org/drawingml/2006/chart">
            <c:chart xmlns:c="http://schemas.openxmlformats.org/drawingml/2006/chart" xmlns:r="http://schemas.openxmlformats.org/officeDocument/2006/relationships" r:id="rId3"/>
          </a:graphicData>
        </a:graphic>
      </p:graphicFrame>
      <p:grpSp>
        <p:nvGrpSpPr>
          <p:cNvPr id="24" name="Gruppo 23">
            <a:extLst>
              <a:ext uri="{FF2B5EF4-FFF2-40B4-BE49-F238E27FC236}">
                <a16:creationId xmlns:a16="http://schemas.microsoft.com/office/drawing/2014/main" id="{102318F3-2F46-FF9D-A4B9-AC7C34CCDF48}"/>
              </a:ext>
            </a:extLst>
          </p:cNvPr>
          <p:cNvGrpSpPr/>
          <p:nvPr/>
        </p:nvGrpSpPr>
        <p:grpSpPr>
          <a:xfrm>
            <a:off x="9082440" y="1111149"/>
            <a:ext cx="2547646" cy="849087"/>
            <a:chOff x="2994738" y="4394717"/>
            <a:chExt cx="2547646" cy="849087"/>
          </a:xfrm>
        </p:grpSpPr>
        <p:sp>
          <p:nvSpPr>
            <p:cNvPr id="20" name="Ovale 19">
              <a:extLst>
                <a:ext uri="{FF2B5EF4-FFF2-40B4-BE49-F238E27FC236}">
                  <a16:creationId xmlns:a16="http://schemas.microsoft.com/office/drawing/2014/main" id="{6E74626E-922C-091C-3AE5-F23D87D74DE3}"/>
                </a:ext>
              </a:extLst>
            </p:cNvPr>
            <p:cNvSpPr/>
            <p:nvPr/>
          </p:nvSpPr>
          <p:spPr>
            <a:xfrm>
              <a:off x="4746387" y="4485909"/>
              <a:ext cx="649571" cy="646331"/>
            </a:xfrm>
            <a:prstGeom prst="ellipse">
              <a:avLst/>
            </a:prstGeom>
            <a:solidFill>
              <a:schemeClr val="bg1"/>
            </a:solidFill>
            <a:ln w="9525">
              <a:solidFill>
                <a:srgbClr val="7F7F7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t-IT" sz="2000" b="0" i="1" u="none" strike="noStrike" kern="1200" cap="none" spc="0" normalizeH="0" baseline="0" noProof="0" dirty="0">
                  <a:ln>
                    <a:noFill/>
                  </a:ln>
                  <a:solidFill>
                    <a:schemeClr val="tx1"/>
                  </a:solidFill>
                  <a:effectLst/>
                  <a:uLnTx/>
                  <a:uFillTx/>
                  <a:latin typeface="Arial Nova" panose="020B0504020202020204" pitchFamily="34" charset="0"/>
                </a:rPr>
                <a:t>20</a:t>
              </a:r>
            </a:p>
          </p:txBody>
        </p:sp>
        <p:sp>
          <p:nvSpPr>
            <p:cNvPr id="22" name="CasellaDiTesto 21">
              <a:extLst>
                <a:ext uri="{FF2B5EF4-FFF2-40B4-BE49-F238E27FC236}">
                  <a16:creationId xmlns:a16="http://schemas.microsoft.com/office/drawing/2014/main" id="{D86142D2-ECB9-EDA7-A8EB-DFFBE37123E1}"/>
                </a:ext>
              </a:extLst>
            </p:cNvPr>
            <p:cNvSpPr txBox="1"/>
            <p:nvPr/>
          </p:nvSpPr>
          <p:spPr>
            <a:xfrm>
              <a:off x="2994738" y="4485910"/>
              <a:ext cx="1807369" cy="646331"/>
            </a:xfrm>
            <a:prstGeom prst="rect">
              <a:avLst/>
            </a:prstGeom>
            <a:noFill/>
          </p:spPr>
          <p:txBody>
            <a:bodyPr wrap="square">
              <a:spAutoFit/>
            </a:bodyPr>
            <a:lstStyle/>
            <a:p>
              <a:pPr algn="ctr"/>
              <a:r>
                <a:rPr kumimoji="0" lang="it-IT" sz="1800" b="1" i="0" u="none" strike="noStrike" kern="1200" cap="none" spc="0" normalizeH="0" baseline="0" dirty="0">
                  <a:ln>
                    <a:noFill/>
                  </a:ln>
                  <a:effectLst/>
                  <a:uLnTx/>
                  <a:uFillTx/>
                  <a:latin typeface="Arial Nova" panose="020B0504020202020204" pitchFamily="34" charset="0"/>
                  <a:ea typeface="SF Pro Display Light" pitchFamily="2" charset="0"/>
                  <a:cs typeface="+mn-cs"/>
                </a:rPr>
                <a:t>Numero medio spettacoli</a:t>
              </a:r>
              <a:endParaRPr lang="it-IT" dirty="0"/>
            </a:p>
          </p:txBody>
        </p:sp>
        <p:sp>
          <p:nvSpPr>
            <p:cNvPr id="23" name="Rettangolo con angoli arrotondati 22">
              <a:extLst>
                <a:ext uri="{FF2B5EF4-FFF2-40B4-BE49-F238E27FC236}">
                  <a16:creationId xmlns:a16="http://schemas.microsoft.com/office/drawing/2014/main" id="{8581C899-AADA-F469-A850-F53C8454D58C}"/>
                </a:ext>
              </a:extLst>
            </p:cNvPr>
            <p:cNvSpPr/>
            <p:nvPr/>
          </p:nvSpPr>
          <p:spPr>
            <a:xfrm>
              <a:off x="2994738" y="4394717"/>
              <a:ext cx="2547646" cy="849087"/>
            </a:xfrm>
            <a:prstGeom prst="roundRect">
              <a:avLst/>
            </a:prstGeom>
            <a:noFill/>
            <a:ln w="28575">
              <a:solidFill>
                <a:srgbClr val="C9023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ln>
                  <a:solidFill>
                    <a:srgbClr val="C90231"/>
                  </a:solidFill>
                </a:ln>
                <a:noFill/>
              </a:endParaRPr>
            </a:p>
          </p:txBody>
        </p:sp>
      </p:grpSp>
      <p:grpSp>
        <p:nvGrpSpPr>
          <p:cNvPr id="16" name="Gruppo 15">
            <a:extLst>
              <a:ext uri="{FF2B5EF4-FFF2-40B4-BE49-F238E27FC236}">
                <a16:creationId xmlns:a16="http://schemas.microsoft.com/office/drawing/2014/main" id="{42A37C4D-232D-BD5F-C7C2-3E2758DF3044}"/>
              </a:ext>
            </a:extLst>
          </p:cNvPr>
          <p:cNvGrpSpPr/>
          <p:nvPr/>
        </p:nvGrpSpPr>
        <p:grpSpPr>
          <a:xfrm>
            <a:off x="6215591" y="1111150"/>
            <a:ext cx="2547646" cy="849087"/>
            <a:chOff x="2994738" y="4394717"/>
            <a:chExt cx="2547646" cy="849087"/>
          </a:xfrm>
        </p:grpSpPr>
        <p:sp>
          <p:nvSpPr>
            <p:cNvPr id="18" name="Ovale 17">
              <a:extLst>
                <a:ext uri="{FF2B5EF4-FFF2-40B4-BE49-F238E27FC236}">
                  <a16:creationId xmlns:a16="http://schemas.microsoft.com/office/drawing/2014/main" id="{D7B2B4A6-1ADD-D358-0E50-0FE5F7CD7091}"/>
                </a:ext>
              </a:extLst>
            </p:cNvPr>
            <p:cNvSpPr/>
            <p:nvPr/>
          </p:nvSpPr>
          <p:spPr>
            <a:xfrm>
              <a:off x="4746387" y="4485909"/>
              <a:ext cx="649571" cy="646331"/>
            </a:xfrm>
            <a:prstGeom prst="ellipse">
              <a:avLst/>
            </a:prstGeom>
            <a:solidFill>
              <a:schemeClr val="bg1"/>
            </a:solidFill>
            <a:ln w="9525">
              <a:solidFill>
                <a:srgbClr val="7F7F7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t-IT" sz="2000" b="0" i="1" u="none" strike="noStrike" kern="1200" cap="none" spc="0" normalizeH="0" baseline="0" noProof="0" dirty="0">
                  <a:ln>
                    <a:noFill/>
                  </a:ln>
                  <a:solidFill>
                    <a:schemeClr val="tx1"/>
                  </a:solidFill>
                  <a:effectLst/>
                  <a:uLnTx/>
                  <a:uFillTx/>
                  <a:latin typeface="Arial Nova" panose="020B0504020202020204" pitchFamily="34" charset="0"/>
                </a:rPr>
                <a:t>6</a:t>
              </a:r>
            </a:p>
          </p:txBody>
        </p:sp>
        <p:sp>
          <p:nvSpPr>
            <p:cNvPr id="21" name="CasellaDiTesto 20">
              <a:extLst>
                <a:ext uri="{FF2B5EF4-FFF2-40B4-BE49-F238E27FC236}">
                  <a16:creationId xmlns:a16="http://schemas.microsoft.com/office/drawing/2014/main" id="{627A1459-D5B0-BA24-5990-137567E0BFA4}"/>
                </a:ext>
              </a:extLst>
            </p:cNvPr>
            <p:cNvSpPr txBox="1"/>
            <p:nvPr/>
          </p:nvSpPr>
          <p:spPr>
            <a:xfrm>
              <a:off x="2994738" y="4485910"/>
              <a:ext cx="1807369" cy="646331"/>
            </a:xfrm>
            <a:prstGeom prst="rect">
              <a:avLst/>
            </a:prstGeom>
            <a:noFill/>
          </p:spPr>
          <p:txBody>
            <a:bodyPr wrap="square">
              <a:spAutoFit/>
            </a:bodyPr>
            <a:lstStyle/>
            <a:p>
              <a:pPr algn="ctr"/>
              <a:r>
                <a:rPr kumimoji="0" lang="it-IT" sz="1800" b="1" i="0" u="none" strike="noStrike" kern="1200" cap="none" spc="0" normalizeH="0" baseline="0" dirty="0">
                  <a:ln>
                    <a:noFill/>
                  </a:ln>
                  <a:effectLst/>
                  <a:uLnTx/>
                  <a:uFillTx/>
                  <a:latin typeface="Arial Nova" panose="020B0504020202020204" pitchFamily="34" charset="0"/>
                  <a:ea typeface="SF Pro Display Light" pitchFamily="2" charset="0"/>
                  <a:cs typeface="+mn-cs"/>
                </a:rPr>
                <a:t>Media giorni apertura</a:t>
              </a:r>
              <a:endParaRPr lang="it-IT" dirty="0"/>
            </a:p>
          </p:txBody>
        </p:sp>
        <p:sp>
          <p:nvSpPr>
            <p:cNvPr id="25" name="Rettangolo con angoli arrotondati 24">
              <a:extLst>
                <a:ext uri="{FF2B5EF4-FFF2-40B4-BE49-F238E27FC236}">
                  <a16:creationId xmlns:a16="http://schemas.microsoft.com/office/drawing/2014/main" id="{8F6755D2-0FD3-21B1-0AB0-8781834A6DDD}"/>
                </a:ext>
              </a:extLst>
            </p:cNvPr>
            <p:cNvSpPr/>
            <p:nvPr/>
          </p:nvSpPr>
          <p:spPr>
            <a:xfrm>
              <a:off x="2994738" y="4394717"/>
              <a:ext cx="2547646" cy="849087"/>
            </a:xfrm>
            <a:prstGeom prst="roundRect">
              <a:avLst/>
            </a:prstGeom>
            <a:noFill/>
            <a:ln w="28575">
              <a:solidFill>
                <a:srgbClr val="C9023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ln>
                  <a:solidFill>
                    <a:srgbClr val="C90231"/>
                  </a:solidFill>
                </a:ln>
                <a:noFill/>
              </a:endParaRPr>
            </a:p>
          </p:txBody>
        </p:sp>
      </p:grpSp>
      <p:sp>
        <p:nvSpPr>
          <p:cNvPr id="26" name="Rettangolo 25">
            <a:extLst>
              <a:ext uri="{FF2B5EF4-FFF2-40B4-BE49-F238E27FC236}">
                <a16:creationId xmlns:a16="http://schemas.microsoft.com/office/drawing/2014/main" id="{83A872EA-38A1-3242-AC0C-DE2F09DEEC72}"/>
              </a:ext>
            </a:extLst>
          </p:cNvPr>
          <p:cNvSpPr/>
          <p:nvPr/>
        </p:nvSpPr>
        <p:spPr>
          <a:xfrm>
            <a:off x="341961" y="847703"/>
            <a:ext cx="10298825" cy="369332"/>
          </a:xfrm>
          <a:prstGeom prst="rect">
            <a:avLst/>
          </a:prstGeom>
        </p:spPr>
        <p:txBody>
          <a:bodyPr wrap="square">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it-IT" b="1" i="0" u="none" strike="noStrike" kern="1200" cap="none" spc="0" normalizeH="0" baseline="0" dirty="0">
                <a:ln>
                  <a:noFill/>
                </a:ln>
                <a:solidFill>
                  <a:prstClr val="black"/>
                </a:solidFill>
                <a:effectLst/>
                <a:uLnTx/>
                <a:uFillTx/>
                <a:latin typeface="Arial Nova" panose="020B0504020202020204" pitchFamily="34" charset="0"/>
                <a:ea typeface="SF Pro Display Light" pitchFamily="2" charset="0"/>
                <a:cs typeface="+mn-cs"/>
              </a:rPr>
              <a:t>Q15 – </a:t>
            </a:r>
            <a:r>
              <a:rPr lang="it-IT" sz="1800" b="1" dirty="0">
                <a:effectLst/>
                <a:latin typeface="Arial Nova" panose="020B0504020202020204" pitchFamily="34" charset="0"/>
                <a:ea typeface="Calibri" panose="020F0502020204030204" pitchFamily="34" charset="0"/>
                <a:cs typeface="Calibri" panose="020F0502020204030204" pitchFamily="34" charset="0"/>
              </a:rPr>
              <a:t>Numero spettacoli in una settimana </a:t>
            </a:r>
            <a:endParaRPr kumimoji="0" lang="it-IT" b="1" i="0" u="none" strike="noStrike" kern="1200" cap="none" spc="0" normalizeH="0" baseline="0" dirty="0">
              <a:ln>
                <a:noFill/>
              </a:ln>
              <a:solidFill>
                <a:prstClr val="black"/>
              </a:solidFill>
              <a:effectLst/>
              <a:uLnTx/>
              <a:uFillTx/>
              <a:latin typeface="Arial Nova" panose="020B0504020202020204" pitchFamily="34" charset="0"/>
              <a:ea typeface="SF Pro Display Light" pitchFamily="2" charset="0"/>
              <a:cs typeface="+mn-cs"/>
            </a:endParaRPr>
          </a:p>
        </p:txBody>
      </p:sp>
      <p:sp>
        <p:nvSpPr>
          <p:cNvPr id="27" name="Rettangolo 26">
            <a:extLst>
              <a:ext uri="{FF2B5EF4-FFF2-40B4-BE49-F238E27FC236}">
                <a16:creationId xmlns:a16="http://schemas.microsoft.com/office/drawing/2014/main" id="{ACC09C17-FC72-C999-F323-7571B95DBD47}"/>
              </a:ext>
            </a:extLst>
          </p:cNvPr>
          <p:cNvSpPr/>
          <p:nvPr/>
        </p:nvSpPr>
        <p:spPr>
          <a:xfrm>
            <a:off x="341960" y="3546276"/>
            <a:ext cx="11414611" cy="646331"/>
          </a:xfrm>
          <a:prstGeom prst="rect">
            <a:avLst/>
          </a:prstGeom>
        </p:spPr>
        <p:txBody>
          <a:bodyPr wrap="square">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it-IT" b="1" i="0" u="none" strike="noStrike" kern="1200" cap="none" spc="0" normalizeH="0" baseline="0" dirty="0">
                <a:ln>
                  <a:noFill/>
                </a:ln>
                <a:solidFill>
                  <a:prstClr val="black"/>
                </a:solidFill>
                <a:effectLst/>
                <a:uLnTx/>
                <a:uFillTx/>
                <a:latin typeface="Arial Nova" panose="020B0504020202020204" pitchFamily="34" charset="0"/>
                <a:ea typeface="SF Pro Display Light" pitchFamily="2" charset="0"/>
                <a:cs typeface="+mn-cs"/>
              </a:rPr>
              <a:t>Q18 – </a:t>
            </a:r>
            <a:r>
              <a:rPr lang="it-IT" sz="1800" b="1" dirty="0">
                <a:effectLst/>
                <a:latin typeface="Arial Nova" panose="020B0504020202020204" pitchFamily="34" charset="0"/>
                <a:ea typeface="Calibri" panose="020F0502020204030204" pitchFamily="34" charset="0"/>
                <a:cs typeface="Calibri" panose="020F0502020204030204" pitchFamily="34" charset="0"/>
              </a:rPr>
              <a:t>Dopo la riapertura, il numero di spettacoli settimanali (in media) è aumentato o diminuito rispetto alle vostre abitudini pre-pandemia?</a:t>
            </a:r>
            <a:endParaRPr kumimoji="0" lang="it-IT" b="1" i="0" u="none" strike="noStrike" kern="1200" cap="none" spc="0" normalizeH="0" baseline="0" dirty="0">
              <a:ln>
                <a:noFill/>
              </a:ln>
              <a:solidFill>
                <a:prstClr val="black"/>
              </a:solidFill>
              <a:effectLst/>
              <a:uLnTx/>
              <a:uFillTx/>
              <a:latin typeface="Arial Nova" panose="020B0504020202020204" pitchFamily="34" charset="0"/>
              <a:ea typeface="SF Pro Display Light" pitchFamily="2" charset="0"/>
              <a:cs typeface="+mn-cs"/>
            </a:endParaRPr>
          </a:p>
        </p:txBody>
      </p:sp>
      <p:graphicFrame>
        <p:nvGraphicFramePr>
          <p:cNvPr id="28" name="Grafico 27">
            <a:extLst>
              <a:ext uri="{FF2B5EF4-FFF2-40B4-BE49-F238E27FC236}">
                <a16:creationId xmlns:a16="http://schemas.microsoft.com/office/drawing/2014/main" id="{5560C9A1-0B4B-6B88-FAB8-80BE5C4B9C91}"/>
              </a:ext>
            </a:extLst>
          </p:cNvPr>
          <p:cNvGraphicFramePr/>
          <p:nvPr>
            <p:extLst>
              <p:ext uri="{D42A27DB-BD31-4B8C-83A1-F6EECF244321}">
                <p14:modId xmlns:p14="http://schemas.microsoft.com/office/powerpoint/2010/main" val="3617775303"/>
              </p:ext>
            </p:extLst>
          </p:nvPr>
        </p:nvGraphicFramePr>
        <p:xfrm>
          <a:off x="261080" y="804373"/>
          <a:ext cx="11844011" cy="3054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1298802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Connettore 1 4">
            <a:extLst>
              <a:ext uri="{FF2B5EF4-FFF2-40B4-BE49-F238E27FC236}">
                <a16:creationId xmlns:a16="http://schemas.microsoft.com/office/drawing/2014/main" id="{263D0D77-F6FE-684E-9676-CBF815EDCCDD}"/>
              </a:ext>
            </a:extLst>
          </p:cNvPr>
          <p:cNvCxnSpPr>
            <a:cxnSpLocks/>
          </p:cNvCxnSpPr>
          <p:nvPr/>
        </p:nvCxnSpPr>
        <p:spPr>
          <a:xfrm>
            <a:off x="14344" y="219825"/>
            <a:ext cx="262965" cy="0"/>
          </a:xfrm>
          <a:prstGeom prst="line">
            <a:avLst/>
          </a:prstGeom>
          <a:ln w="31750" cap="sq">
            <a:solidFill>
              <a:srgbClr val="C90231"/>
            </a:solidFill>
          </a:ln>
        </p:spPr>
        <p:style>
          <a:lnRef idx="1">
            <a:schemeClr val="accent1"/>
          </a:lnRef>
          <a:fillRef idx="0">
            <a:schemeClr val="accent1"/>
          </a:fillRef>
          <a:effectRef idx="0">
            <a:schemeClr val="accent1"/>
          </a:effectRef>
          <a:fontRef idx="minor">
            <a:schemeClr val="tx1"/>
          </a:fontRef>
        </p:style>
      </p:cxnSp>
      <p:cxnSp>
        <p:nvCxnSpPr>
          <p:cNvPr id="6" name="Connettore 1 5">
            <a:extLst>
              <a:ext uri="{FF2B5EF4-FFF2-40B4-BE49-F238E27FC236}">
                <a16:creationId xmlns:a16="http://schemas.microsoft.com/office/drawing/2014/main" id="{110CD005-40DC-9042-B971-247F4ADA0BB1}"/>
              </a:ext>
            </a:extLst>
          </p:cNvPr>
          <p:cNvCxnSpPr>
            <a:cxnSpLocks/>
          </p:cNvCxnSpPr>
          <p:nvPr/>
        </p:nvCxnSpPr>
        <p:spPr>
          <a:xfrm flipH="1" flipV="1">
            <a:off x="303327" y="228293"/>
            <a:ext cx="186279" cy="186279"/>
          </a:xfrm>
          <a:prstGeom prst="line">
            <a:avLst/>
          </a:prstGeom>
          <a:ln w="31750" cap="sq">
            <a:solidFill>
              <a:srgbClr val="C90231"/>
            </a:solidFill>
          </a:ln>
        </p:spPr>
        <p:style>
          <a:lnRef idx="1">
            <a:schemeClr val="accent1"/>
          </a:lnRef>
          <a:fillRef idx="0">
            <a:schemeClr val="accent1"/>
          </a:fillRef>
          <a:effectRef idx="0">
            <a:schemeClr val="accent1"/>
          </a:effectRef>
          <a:fontRef idx="minor">
            <a:schemeClr val="tx1"/>
          </a:fontRef>
        </p:style>
      </p:cxnSp>
      <p:cxnSp>
        <p:nvCxnSpPr>
          <p:cNvPr id="7" name="Connettore 1 6">
            <a:extLst>
              <a:ext uri="{FF2B5EF4-FFF2-40B4-BE49-F238E27FC236}">
                <a16:creationId xmlns:a16="http://schemas.microsoft.com/office/drawing/2014/main" id="{63C67CE7-1FE5-F142-8464-0F92C32D60DF}"/>
              </a:ext>
            </a:extLst>
          </p:cNvPr>
          <p:cNvCxnSpPr>
            <a:cxnSpLocks/>
          </p:cNvCxnSpPr>
          <p:nvPr/>
        </p:nvCxnSpPr>
        <p:spPr>
          <a:xfrm>
            <a:off x="510772" y="426699"/>
            <a:ext cx="288000" cy="0"/>
          </a:xfrm>
          <a:prstGeom prst="line">
            <a:avLst/>
          </a:prstGeom>
          <a:ln w="31750" cap="sq">
            <a:solidFill>
              <a:srgbClr val="C90231"/>
            </a:solidFill>
          </a:ln>
        </p:spPr>
        <p:style>
          <a:lnRef idx="1">
            <a:schemeClr val="accent1"/>
          </a:lnRef>
          <a:fillRef idx="0">
            <a:schemeClr val="accent1"/>
          </a:fillRef>
          <a:effectRef idx="0">
            <a:schemeClr val="accent1"/>
          </a:effectRef>
          <a:fontRef idx="minor">
            <a:schemeClr val="tx1"/>
          </a:fontRef>
        </p:style>
      </p:cxnSp>
      <p:sp>
        <p:nvSpPr>
          <p:cNvPr id="12" name="Ovale 11">
            <a:extLst>
              <a:ext uri="{FF2B5EF4-FFF2-40B4-BE49-F238E27FC236}">
                <a16:creationId xmlns:a16="http://schemas.microsoft.com/office/drawing/2014/main" id="{4CE06AE3-12CA-4144-93FC-7F31F774F989}"/>
              </a:ext>
            </a:extLst>
          </p:cNvPr>
          <p:cNvSpPr/>
          <p:nvPr/>
        </p:nvSpPr>
        <p:spPr>
          <a:xfrm>
            <a:off x="743354" y="358238"/>
            <a:ext cx="134749" cy="136921"/>
          </a:xfrm>
          <a:prstGeom prst="ellipse">
            <a:avLst/>
          </a:prstGeom>
          <a:solidFill>
            <a:schemeClr val="bg1"/>
          </a:solidFill>
          <a:ln>
            <a:solidFill>
              <a:srgbClr val="C902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Segnaposto numero diapositiva 3">
            <a:extLst>
              <a:ext uri="{FF2B5EF4-FFF2-40B4-BE49-F238E27FC236}">
                <a16:creationId xmlns:a16="http://schemas.microsoft.com/office/drawing/2014/main" id="{294FC4C0-145C-9342-8845-F91765F12A1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EA36CC3-3248-2E4F-940A-171F0585C90D}" type="slidenum">
              <a:rPr kumimoji="0" lang="it-IT" sz="1067"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it-IT" sz="1067"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5" name="Rettangolo 14">
            <a:extLst>
              <a:ext uri="{FF2B5EF4-FFF2-40B4-BE49-F238E27FC236}">
                <a16:creationId xmlns:a16="http://schemas.microsoft.com/office/drawing/2014/main" id="{29EE189A-4246-4475-ABD1-D62D17E62737}"/>
              </a:ext>
            </a:extLst>
          </p:cNvPr>
          <p:cNvSpPr/>
          <p:nvPr/>
        </p:nvSpPr>
        <p:spPr>
          <a:xfrm>
            <a:off x="909323" y="204290"/>
            <a:ext cx="10298825" cy="420564"/>
          </a:xfrm>
          <a:prstGeom prst="rect">
            <a:avLst/>
          </a:prstGeom>
        </p:spPr>
        <p:txBody>
          <a:bodyPr wrap="square">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it-IT" sz="2133" b="1" i="0" u="none" strike="noStrike" kern="1200" cap="none" spc="0" normalizeH="0" baseline="0" dirty="0">
                <a:ln>
                  <a:noFill/>
                </a:ln>
                <a:solidFill>
                  <a:srgbClr val="C90231"/>
                </a:solidFill>
                <a:effectLst/>
                <a:uLnTx/>
                <a:uFillTx/>
                <a:latin typeface="Arial Nova" panose="020B0504020202020204" pitchFamily="34" charset="0"/>
                <a:ea typeface="SF Pro Display Light" pitchFamily="2" charset="0"/>
                <a:cs typeface="+mn-cs"/>
              </a:rPr>
              <a:t>Il numero di spettatori si è dimezzato dopo la pandemia</a:t>
            </a:r>
          </a:p>
        </p:txBody>
      </p:sp>
      <p:graphicFrame>
        <p:nvGraphicFramePr>
          <p:cNvPr id="19" name="Grafico 18">
            <a:extLst>
              <a:ext uri="{FF2B5EF4-FFF2-40B4-BE49-F238E27FC236}">
                <a16:creationId xmlns:a16="http://schemas.microsoft.com/office/drawing/2014/main" id="{A36BAFE8-C3C8-403E-3048-71BE4268B5FE}"/>
              </a:ext>
            </a:extLst>
          </p:cNvPr>
          <p:cNvGraphicFramePr/>
          <p:nvPr>
            <p:extLst>
              <p:ext uri="{D42A27DB-BD31-4B8C-83A1-F6EECF244321}">
                <p14:modId xmlns:p14="http://schemas.microsoft.com/office/powerpoint/2010/main" val="2652786777"/>
              </p:ext>
            </p:extLst>
          </p:nvPr>
        </p:nvGraphicFramePr>
        <p:xfrm>
          <a:off x="206143" y="879269"/>
          <a:ext cx="8530734" cy="295114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Grafico 8">
            <a:extLst>
              <a:ext uri="{FF2B5EF4-FFF2-40B4-BE49-F238E27FC236}">
                <a16:creationId xmlns:a16="http://schemas.microsoft.com/office/drawing/2014/main" id="{CAB65F98-6727-C993-AE67-43DBC489A18A}"/>
              </a:ext>
            </a:extLst>
          </p:cNvPr>
          <p:cNvGraphicFramePr/>
          <p:nvPr>
            <p:extLst>
              <p:ext uri="{D42A27DB-BD31-4B8C-83A1-F6EECF244321}">
                <p14:modId xmlns:p14="http://schemas.microsoft.com/office/powerpoint/2010/main" val="890410034"/>
              </p:ext>
            </p:extLst>
          </p:nvPr>
        </p:nvGraphicFramePr>
        <p:xfrm>
          <a:off x="206143" y="4058497"/>
          <a:ext cx="9288054" cy="2208247"/>
        </p:xfrm>
        <a:graphic>
          <a:graphicData uri="http://schemas.openxmlformats.org/drawingml/2006/chart">
            <c:chart xmlns:c="http://schemas.openxmlformats.org/drawingml/2006/chart" xmlns:r="http://schemas.openxmlformats.org/officeDocument/2006/relationships" r:id="rId4"/>
          </a:graphicData>
        </a:graphic>
      </p:graphicFrame>
      <p:sp>
        <p:nvSpPr>
          <p:cNvPr id="14" name="Ovale 13">
            <a:extLst>
              <a:ext uri="{FF2B5EF4-FFF2-40B4-BE49-F238E27FC236}">
                <a16:creationId xmlns:a16="http://schemas.microsoft.com/office/drawing/2014/main" id="{0DDFECB9-5A60-DB49-E8F2-02A1BB023942}"/>
              </a:ext>
            </a:extLst>
          </p:cNvPr>
          <p:cNvSpPr/>
          <p:nvPr/>
        </p:nvSpPr>
        <p:spPr>
          <a:xfrm>
            <a:off x="10462081" y="4948468"/>
            <a:ext cx="1037899" cy="915625"/>
          </a:xfrm>
          <a:prstGeom prst="ellipse">
            <a:avLst/>
          </a:prstGeom>
          <a:solidFill>
            <a:schemeClr val="bg1"/>
          </a:solidFill>
          <a:ln w="9525">
            <a:solidFill>
              <a:srgbClr val="7F7F7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t-IT" sz="2000" b="0" i="1" u="none" strike="noStrike" kern="1200" cap="none" spc="0" normalizeH="0" baseline="0" noProof="0" dirty="0">
                <a:ln>
                  <a:noFill/>
                </a:ln>
                <a:solidFill>
                  <a:schemeClr val="tx1"/>
                </a:solidFill>
                <a:effectLst/>
                <a:uLnTx/>
                <a:uFillTx/>
                <a:latin typeface="Arial Nova" panose="020B0504020202020204" pitchFamily="34" charset="0"/>
              </a:rPr>
              <a:t>-49%</a:t>
            </a:r>
          </a:p>
        </p:txBody>
      </p:sp>
      <p:sp>
        <p:nvSpPr>
          <p:cNvPr id="23" name="CasellaDiTesto 22">
            <a:extLst>
              <a:ext uri="{FF2B5EF4-FFF2-40B4-BE49-F238E27FC236}">
                <a16:creationId xmlns:a16="http://schemas.microsoft.com/office/drawing/2014/main" id="{AFC8F631-0819-3198-C0B7-20053772CBAF}"/>
              </a:ext>
            </a:extLst>
          </p:cNvPr>
          <p:cNvSpPr txBox="1"/>
          <p:nvPr/>
        </p:nvSpPr>
        <p:spPr>
          <a:xfrm>
            <a:off x="8471771" y="5150390"/>
            <a:ext cx="1807369" cy="646331"/>
          </a:xfrm>
          <a:prstGeom prst="rect">
            <a:avLst/>
          </a:prstGeom>
          <a:noFill/>
        </p:spPr>
        <p:txBody>
          <a:bodyPr wrap="square">
            <a:spAutoFit/>
          </a:bodyPr>
          <a:lstStyle/>
          <a:p>
            <a:pPr algn="ctr"/>
            <a:r>
              <a:rPr kumimoji="0" lang="it-IT" sz="1800" b="1" i="0" u="none" strike="noStrike" kern="1200" cap="none" spc="0" normalizeH="0" baseline="0" dirty="0">
                <a:ln>
                  <a:noFill/>
                </a:ln>
                <a:effectLst/>
                <a:uLnTx/>
                <a:uFillTx/>
                <a:latin typeface="Arial Nova" panose="020B0504020202020204" pitchFamily="34" charset="0"/>
                <a:ea typeface="SF Pro Display Light" pitchFamily="2" charset="0"/>
                <a:cs typeface="+mn-cs"/>
              </a:rPr>
              <a:t>Flessione media*</a:t>
            </a:r>
            <a:endParaRPr lang="it-IT" dirty="0"/>
          </a:p>
        </p:txBody>
      </p:sp>
      <p:sp>
        <p:nvSpPr>
          <p:cNvPr id="24" name="Rettangolo con angoli arrotondati 23">
            <a:extLst>
              <a:ext uri="{FF2B5EF4-FFF2-40B4-BE49-F238E27FC236}">
                <a16:creationId xmlns:a16="http://schemas.microsoft.com/office/drawing/2014/main" id="{18423D5C-D169-946F-9CCF-B247EF76E89D}"/>
              </a:ext>
            </a:extLst>
          </p:cNvPr>
          <p:cNvSpPr/>
          <p:nvPr/>
        </p:nvSpPr>
        <p:spPr>
          <a:xfrm>
            <a:off x="8404700" y="4779778"/>
            <a:ext cx="3278221" cy="1387557"/>
          </a:xfrm>
          <a:prstGeom prst="roundRect">
            <a:avLst/>
          </a:prstGeom>
          <a:noFill/>
          <a:ln w="28575">
            <a:solidFill>
              <a:srgbClr val="C9023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ln>
                <a:solidFill>
                  <a:srgbClr val="C90231"/>
                </a:solidFill>
              </a:ln>
              <a:noFill/>
            </a:endParaRPr>
          </a:p>
        </p:txBody>
      </p:sp>
      <p:sp>
        <p:nvSpPr>
          <p:cNvPr id="25" name="Rettangolo 24">
            <a:extLst>
              <a:ext uri="{FF2B5EF4-FFF2-40B4-BE49-F238E27FC236}">
                <a16:creationId xmlns:a16="http://schemas.microsoft.com/office/drawing/2014/main" id="{EE31B259-D340-9C13-20FF-DCC4049609E5}"/>
              </a:ext>
            </a:extLst>
          </p:cNvPr>
          <p:cNvSpPr/>
          <p:nvPr/>
        </p:nvSpPr>
        <p:spPr>
          <a:xfrm>
            <a:off x="4702629" y="791185"/>
            <a:ext cx="6667125" cy="1429502"/>
          </a:xfrm>
          <a:prstGeom prst="rect">
            <a:avLst/>
          </a:prstGeom>
          <a:solidFill>
            <a:schemeClr val="bg1"/>
          </a:solidFill>
          <a:ln w="63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67" b="0" i="0" u="none" strike="noStrike" kern="1200" cap="none" spc="0" normalizeH="0" baseline="0" noProof="0" dirty="0">
                <a:ln>
                  <a:noFill/>
                </a:ln>
                <a:solidFill>
                  <a:prstClr val="black"/>
                </a:solidFill>
                <a:effectLst/>
                <a:uLnTx/>
                <a:uFillTx/>
                <a:latin typeface="Arial Nova" panose="020B0504020202020204" pitchFamily="34" charset="0"/>
                <a:ea typeface="SF Pro Display Thin" pitchFamily="2" charset="0"/>
                <a:cs typeface="+mn-cs"/>
              </a:rPr>
              <a:t>Quasi il 39% ha riaperto appena è stato possibile (fine aprile 2021), un ulteriore 41% ha atteso il bimestre successivo, mentre il restante 20% ha optato per la fine dell’estate e l’inizio dell’autunno. L’orizzonte temporale disomogeneo della riapertura (fra aprile e ottobre 2021) ed il periodo di compilazione del questionario (a partire da maggio 2022) non consentono per tutti un confronto fra gli ingressi con base 12 mesi, ma la flessione media è del -49%</a:t>
            </a:r>
          </a:p>
        </p:txBody>
      </p:sp>
      <p:cxnSp>
        <p:nvCxnSpPr>
          <p:cNvPr id="26" name="Connettore 1 19">
            <a:extLst>
              <a:ext uri="{FF2B5EF4-FFF2-40B4-BE49-F238E27FC236}">
                <a16:creationId xmlns:a16="http://schemas.microsoft.com/office/drawing/2014/main" id="{0DF67188-5508-EC1F-70D5-D9D42559244D}"/>
              </a:ext>
            </a:extLst>
          </p:cNvPr>
          <p:cNvCxnSpPr>
            <a:cxnSpLocks/>
          </p:cNvCxnSpPr>
          <p:nvPr/>
        </p:nvCxnSpPr>
        <p:spPr>
          <a:xfrm>
            <a:off x="11405203" y="1519003"/>
            <a:ext cx="772599" cy="0"/>
          </a:xfrm>
          <a:prstGeom prst="line">
            <a:avLst/>
          </a:prstGeom>
          <a:ln w="31750" cap="sq">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Ovale 26">
            <a:extLst>
              <a:ext uri="{FF2B5EF4-FFF2-40B4-BE49-F238E27FC236}">
                <a16:creationId xmlns:a16="http://schemas.microsoft.com/office/drawing/2014/main" id="{71E5AED0-B710-72B4-4A3E-F189B17314C2}"/>
              </a:ext>
            </a:extLst>
          </p:cNvPr>
          <p:cNvSpPr/>
          <p:nvPr/>
        </p:nvSpPr>
        <p:spPr>
          <a:xfrm rot="10800000">
            <a:off x="11337743" y="1472432"/>
            <a:ext cx="88901" cy="9033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latin typeface="Arial Nova" panose="020B0504020202020204" pitchFamily="34" charset="0"/>
            </a:endParaRPr>
          </a:p>
        </p:txBody>
      </p:sp>
      <p:grpSp>
        <p:nvGrpSpPr>
          <p:cNvPr id="2" name="Gruppo 1">
            <a:extLst>
              <a:ext uri="{FF2B5EF4-FFF2-40B4-BE49-F238E27FC236}">
                <a16:creationId xmlns:a16="http://schemas.microsoft.com/office/drawing/2014/main" id="{09FB7E32-CC92-0ADC-8CB7-80133BD6A176}"/>
              </a:ext>
            </a:extLst>
          </p:cNvPr>
          <p:cNvGrpSpPr/>
          <p:nvPr/>
        </p:nvGrpSpPr>
        <p:grpSpPr>
          <a:xfrm>
            <a:off x="8390462" y="3320842"/>
            <a:ext cx="3278221" cy="849087"/>
            <a:chOff x="2994738" y="4394717"/>
            <a:chExt cx="2547646" cy="849087"/>
          </a:xfrm>
        </p:grpSpPr>
        <p:sp>
          <p:nvSpPr>
            <p:cNvPr id="3" name="Ovale 2">
              <a:extLst>
                <a:ext uri="{FF2B5EF4-FFF2-40B4-BE49-F238E27FC236}">
                  <a16:creationId xmlns:a16="http://schemas.microsoft.com/office/drawing/2014/main" id="{D6FE3AF1-F630-E3B2-A0DD-3C63CF880FB7}"/>
                </a:ext>
              </a:extLst>
            </p:cNvPr>
            <p:cNvSpPr/>
            <p:nvPr/>
          </p:nvSpPr>
          <p:spPr>
            <a:xfrm>
              <a:off x="4802107" y="4485909"/>
              <a:ext cx="593851" cy="646331"/>
            </a:xfrm>
            <a:prstGeom prst="ellipse">
              <a:avLst/>
            </a:prstGeom>
            <a:solidFill>
              <a:schemeClr val="bg1"/>
            </a:solidFill>
            <a:ln w="9525">
              <a:solidFill>
                <a:srgbClr val="7F7F7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t-IT" sz="2000" b="0" i="1" u="none" strike="noStrike" kern="1200" cap="none" spc="0" normalizeH="0" baseline="0" noProof="0" dirty="0">
                  <a:ln>
                    <a:noFill/>
                  </a:ln>
                  <a:solidFill>
                    <a:schemeClr val="tx1"/>
                  </a:solidFill>
                  <a:effectLst/>
                  <a:uLnTx/>
                  <a:uFillTx/>
                  <a:latin typeface="Arial Nova" panose="020B0504020202020204" pitchFamily="34" charset="0"/>
                </a:rPr>
                <a:t>17</a:t>
              </a:r>
            </a:p>
          </p:txBody>
        </p:sp>
        <p:sp>
          <p:nvSpPr>
            <p:cNvPr id="8" name="CasellaDiTesto 7">
              <a:extLst>
                <a:ext uri="{FF2B5EF4-FFF2-40B4-BE49-F238E27FC236}">
                  <a16:creationId xmlns:a16="http://schemas.microsoft.com/office/drawing/2014/main" id="{D9F0CD8F-14BE-F18F-9103-7B845700EB2B}"/>
                </a:ext>
              </a:extLst>
            </p:cNvPr>
            <p:cNvSpPr txBox="1"/>
            <p:nvPr/>
          </p:nvSpPr>
          <p:spPr>
            <a:xfrm>
              <a:off x="2994738" y="4485910"/>
              <a:ext cx="1807369" cy="646331"/>
            </a:xfrm>
            <a:prstGeom prst="rect">
              <a:avLst/>
            </a:prstGeom>
            <a:noFill/>
          </p:spPr>
          <p:txBody>
            <a:bodyPr wrap="square">
              <a:spAutoFit/>
            </a:bodyPr>
            <a:lstStyle/>
            <a:p>
              <a:pPr algn="ctr"/>
              <a:r>
                <a:rPr kumimoji="0" lang="it-IT" sz="1800" b="1" i="0" u="none" strike="noStrike" kern="1200" cap="none" spc="0" normalizeH="0" baseline="0" dirty="0">
                  <a:ln>
                    <a:noFill/>
                  </a:ln>
                  <a:effectLst/>
                  <a:uLnTx/>
                  <a:uFillTx/>
                  <a:latin typeface="Arial Nova" panose="020B0504020202020204" pitchFamily="34" charset="0"/>
                  <a:ea typeface="SF Pro Display Light" pitchFamily="2" charset="0"/>
                  <a:cs typeface="+mn-cs"/>
                </a:rPr>
                <a:t>Media spettacoli con talent*</a:t>
              </a:r>
              <a:endParaRPr lang="it-IT" dirty="0"/>
            </a:p>
          </p:txBody>
        </p:sp>
        <p:sp>
          <p:nvSpPr>
            <p:cNvPr id="10" name="Rettangolo con angoli arrotondati 9">
              <a:extLst>
                <a:ext uri="{FF2B5EF4-FFF2-40B4-BE49-F238E27FC236}">
                  <a16:creationId xmlns:a16="http://schemas.microsoft.com/office/drawing/2014/main" id="{73D640A4-D8F9-F6E6-A218-B0FE54BE95DC}"/>
                </a:ext>
              </a:extLst>
            </p:cNvPr>
            <p:cNvSpPr/>
            <p:nvPr/>
          </p:nvSpPr>
          <p:spPr>
            <a:xfrm>
              <a:off x="2994738" y="4394717"/>
              <a:ext cx="2547646" cy="849087"/>
            </a:xfrm>
            <a:prstGeom prst="roundRect">
              <a:avLst/>
            </a:prstGeom>
            <a:noFill/>
            <a:ln w="28575">
              <a:solidFill>
                <a:srgbClr val="C9023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ln>
                  <a:solidFill>
                    <a:srgbClr val="C90231"/>
                  </a:solidFill>
                </a:ln>
                <a:noFill/>
              </a:endParaRPr>
            </a:p>
          </p:txBody>
        </p:sp>
      </p:grpSp>
      <p:sp>
        <p:nvSpPr>
          <p:cNvPr id="13" name="Rettangolo 12">
            <a:extLst>
              <a:ext uri="{FF2B5EF4-FFF2-40B4-BE49-F238E27FC236}">
                <a16:creationId xmlns:a16="http://schemas.microsoft.com/office/drawing/2014/main" id="{E0CD9388-49C3-71C4-554E-C09AF55A9D73}"/>
              </a:ext>
            </a:extLst>
          </p:cNvPr>
          <p:cNvSpPr/>
          <p:nvPr/>
        </p:nvSpPr>
        <p:spPr>
          <a:xfrm>
            <a:off x="8425581" y="4081270"/>
            <a:ext cx="3001063" cy="547932"/>
          </a:xfrm>
          <a:prstGeom prst="rect">
            <a:avLst/>
          </a:prstGeom>
          <a:noFill/>
          <a:ln w="635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it-IT" sz="1067" b="1" dirty="0">
              <a:solidFill>
                <a:schemeClr val="tx1"/>
              </a:solidFill>
              <a:latin typeface="Arial Nova" panose="020B0504020202020204" pitchFamily="34" charset="0"/>
              <a:ea typeface="SF Pro Display" pitchFamily="2" charset="0"/>
            </a:endParaRPr>
          </a:p>
          <a:p>
            <a:r>
              <a:rPr lang="it-IT" sz="1067" i="1" dirty="0">
                <a:solidFill>
                  <a:schemeClr val="tx1"/>
                </a:solidFill>
                <a:latin typeface="Arial Nova" panose="020B0504020202020204" pitchFamily="34" charset="0"/>
                <a:ea typeface="SF Pro Display" pitchFamily="2" charset="0"/>
              </a:rPr>
              <a:t>*dalla riapertura all’intervista (circa 12 mesi)</a:t>
            </a:r>
            <a:endParaRPr lang="it-IT" sz="1067" dirty="0">
              <a:solidFill>
                <a:schemeClr val="tx1"/>
              </a:solidFill>
              <a:latin typeface="Arial Nova" panose="020B0504020202020204" pitchFamily="34" charset="0"/>
            </a:endParaRPr>
          </a:p>
        </p:txBody>
      </p:sp>
      <p:sp>
        <p:nvSpPr>
          <p:cNvPr id="11" name="Rettangolo 10">
            <a:extLst>
              <a:ext uri="{FF2B5EF4-FFF2-40B4-BE49-F238E27FC236}">
                <a16:creationId xmlns:a16="http://schemas.microsoft.com/office/drawing/2014/main" id="{B9FEAF58-6615-0B13-DD35-1D055FBD7FBB}"/>
              </a:ext>
            </a:extLst>
          </p:cNvPr>
          <p:cNvSpPr/>
          <p:nvPr/>
        </p:nvSpPr>
        <p:spPr>
          <a:xfrm>
            <a:off x="1686053" y="5948111"/>
            <a:ext cx="3001063" cy="547932"/>
          </a:xfrm>
          <a:prstGeom prst="rect">
            <a:avLst/>
          </a:prstGeom>
          <a:noFill/>
          <a:ln w="635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it-IT" sz="1067" b="1" dirty="0">
              <a:solidFill>
                <a:schemeClr val="tx1"/>
              </a:solidFill>
              <a:latin typeface="Arial Nova" panose="020B0504020202020204" pitchFamily="34" charset="0"/>
              <a:ea typeface="SF Pro Display" pitchFamily="2" charset="0"/>
            </a:endParaRPr>
          </a:p>
          <a:p>
            <a:r>
              <a:rPr lang="it-IT" sz="1067" i="1" dirty="0">
                <a:solidFill>
                  <a:schemeClr val="tx1"/>
                </a:solidFill>
                <a:latin typeface="Arial Nova" panose="020B0504020202020204" pitchFamily="34" charset="0"/>
                <a:ea typeface="SF Pro Display" pitchFamily="2" charset="0"/>
              </a:rPr>
              <a:t>*dalla riapertura all’intervista (circa 12 mesi)</a:t>
            </a:r>
            <a:endParaRPr lang="it-IT" sz="1067" dirty="0">
              <a:solidFill>
                <a:schemeClr val="tx1"/>
              </a:solidFill>
              <a:latin typeface="Arial Nova" panose="020B0504020202020204" pitchFamily="34" charset="0"/>
            </a:endParaRPr>
          </a:p>
        </p:txBody>
      </p:sp>
      <p:sp>
        <p:nvSpPr>
          <p:cNvPr id="16" name="Rettangolo 15">
            <a:extLst>
              <a:ext uri="{FF2B5EF4-FFF2-40B4-BE49-F238E27FC236}">
                <a16:creationId xmlns:a16="http://schemas.microsoft.com/office/drawing/2014/main" id="{93CEE92D-86AA-CE72-2AA9-54200357888F}"/>
              </a:ext>
            </a:extLst>
          </p:cNvPr>
          <p:cNvSpPr/>
          <p:nvPr/>
        </p:nvSpPr>
        <p:spPr>
          <a:xfrm>
            <a:off x="8425581" y="6089424"/>
            <a:ext cx="3001063" cy="547932"/>
          </a:xfrm>
          <a:prstGeom prst="rect">
            <a:avLst/>
          </a:prstGeom>
          <a:noFill/>
          <a:ln w="635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it-IT" sz="1067" b="1" dirty="0">
              <a:solidFill>
                <a:schemeClr val="tx1"/>
              </a:solidFill>
              <a:latin typeface="Arial Nova" panose="020B0504020202020204" pitchFamily="34" charset="0"/>
              <a:ea typeface="SF Pro Display" pitchFamily="2" charset="0"/>
            </a:endParaRPr>
          </a:p>
          <a:p>
            <a:r>
              <a:rPr lang="it-IT" sz="1067" i="1" dirty="0">
                <a:solidFill>
                  <a:schemeClr val="tx1"/>
                </a:solidFill>
                <a:latin typeface="Arial Nova" panose="020B0504020202020204" pitchFamily="34" charset="0"/>
                <a:ea typeface="SF Pro Display" pitchFamily="2" charset="0"/>
              </a:rPr>
              <a:t>*dalla riapertura all’intervista (circa 12 mesi)</a:t>
            </a:r>
            <a:endParaRPr lang="it-IT" sz="1067" dirty="0">
              <a:solidFill>
                <a:schemeClr val="tx1"/>
              </a:solidFill>
              <a:latin typeface="Arial Nova" panose="020B0504020202020204" pitchFamily="34" charset="0"/>
            </a:endParaRPr>
          </a:p>
        </p:txBody>
      </p:sp>
      <p:sp>
        <p:nvSpPr>
          <p:cNvPr id="18" name="CasellaDiTesto 17">
            <a:extLst>
              <a:ext uri="{FF2B5EF4-FFF2-40B4-BE49-F238E27FC236}">
                <a16:creationId xmlns:a16="http://schemas.microsoft.com/office/drawing/2014/main" id="{E3E78984-4FA1-4BF0-C923-A67DFA1FC4CC}"/>
              </a:ext>
            </a:extLst>
          </p:cNvPr>
          <p:cNvSpPr txBox="1"/>
          <p:nvPr/>
        </p:nvSpPr>
        <p:spPr>
          <a:xfrm>
            <a:off x="1305831" y="5399649"/>
            <a:ext cx="380222" cy="584775"/>
          </a:xfrm>
          <a:prstGeom prst="rect">
            <a:avLst/>
          </a:prstGeom>
          <a:noFill/>
        </p:spPr>
        <p:txBody>
          <a:bodyPr wrap="square">
            <a:spAutoFit/>
          </a:bodyPr>
          <a:lstStyle/>
          <a:p>
            <a:r>
              <a:rPr kumimoji="0" lang="it-IT" sz="3200" b="1" i="0" u="none" strike="noStrike" kern="1200" cap="none" spc="0" normalizeH="0" baseline="0" dirty="0">
                <a:ln>
                  <a:noFill/>
                </a:ln>
                <a:effectLst/>
                <a:uLnTx/>
                <a:uFillTx/>
                <a:latin typeface="Arial Nova" panose="020B0504020202020204" pitchFamily="34" charset="0"/>
                <a:ea typeface="SF Pro Display Light" pitchFamily="2" charset="0"/>
                <a:cs typeface="+mn-cs"/>
              </a:rPr>
              <a:t>*</a:t>
            </a:r>
            <a:endParaRPr lang="it-IT" sz="3200" dirty="0"/>
          </a:p>
        </p:txBody>
      </p:sp>
    </p:spTree>
    <p:extLst>
      <p:ext uri="{BB962C8B-B14F-4D97-AF65-F5344CB8AC3E}">
        <p14:creationId xmlns:p14="http://schemas.microsoft.com/office/powerpoint/2010/main" val="2348750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Grafico 10">
            <a:extLst>
              <a:ext uri="{FF2B5EF4-FFF2-40B4-BE49-F238E27FC236}">
                <a16:creationId xmlns:a16="http://schemas.microsoft.com/office/drawing/2014/main" id="{40995A8E-0523-A323-E914-953222E6CCF3}"/>
              </a:ext>
            </a:extLst>
          </p:cNvPr>
          <p:cNvGraphicFramePr/>
          <p:nvPr>
            <p:extLst>
              <p:ext uri="{D42A27DB-BD31-4B8C-83A1-F6EECF244321}">
                <p14:modId xmlns:p14="http://schemas.microsoft.com/office/powerpoint/2010/main" val="925591930"/>
              </p:ext>
            </p:extLst>
          </p:nvPr>
        </p:nvGraphicFramePr>
        <p:xfrm>
          <a:off x="336227" y="3429000"/>
          <a:ext cx="11844011" cy="3119566"/>
        </p:xfrm>
        <a:graphic>
          <a:graphicData uri="http://schemas.openxmlformats.org/drawingml/2006/chart">
            <c:chart xmlns:c="http://schemas.openxmlformats.org/drawingml/2006/chart" xmlns:r="http://schemas.openxmlformats.org/officeDocument/2006/relationships" r:id="rId3"/>
          </a:graphicData>
        </a:graphic>
      </p:graphicFrame>
      <p:cxnSp>
        <p:nvCxnSpPr>
          <p:cNvPr id="5" name="Connettore 1 4">
            <a:extLst>
              <a:ext uri="{FF2B5EF4-FFF2-40B4-BE49-F238E27FC236}">
                <a16:creationId xmlns:a16="http://schemas.microsoft.com/office/drawing/2014/main" id="{263D0D77-F6FE-684E-9676-CBF815EDCCDD}"/>
              </a:ext>
            </a:extLst>
          </p:cNvPr>
          <p:cNvCxnSpPr>
            <a:cxnSpLocks/>
          </p:cNvCxnSpPr>
          <p:nvPr/>
        </p:nvCxnSpPr>
        <p:spPr>
          <a:xfrm>
            <a:off x="14344" y="219825"/>
            <a:ext cx="262965" cy="0"/>
          </a:xfrm>
          <a:prstGeom prst="line">
            <a:avLst/>
          </a:prstGeom>
          <a:ln w="31750" cap="sq">
            <a:solidFill>
              <a:srgbClr val="C90231"/>
            </a:solidFill>
          </a:ln>
        </p:spPr>
        <p:style>
          <a:lnRef idx="1">
            <a:schemeClr val="accent1"/>
          </a:lnRef>
          <a:fillRef idx="0">
            <a:schemeClr val="accent1"/>
          </a:fillRef>
          <a:effectRef idx="0">
            <a:schemeClr val="accent1"/>
          </a:effectRef>
          <a:fontRef idx="minor">
            <a:schemeClr val="tx1"/>
          </a:fontRef>
        </p:style>
      </p:cxnSp>
      <p:cxnSp>
        <p:nvCxnSpPr>
          <p:cNvPr id="6" name="Connettore 1 5">
            <a:extLst>
              <a:ext uri="{FF2B5EF4-FFF2-40B4-BE49-F238E27FC236}">
                <a16:creationId xmlns:a16="http://schemas.microsoft.com/office/drawing/2014/main" id="{110CD005-40DC-9042-B971-247F4ADA0BB1}"/>
              </a:ext>
            </a:extLst>
          </p:cNvPr>
          <p:cNvCxnSpPr>
            <a:cxnSpLocks/>
          </p:cNvCxnSpPr>
          <p:nvPr/>
        </p:nvCxnSpPr>
        <p:spPr>
          <a:xfrm flipH="1" flipV="1">
            <a:off x="303327" y="228293"/>
            <a:ext cx="186279" cy="186279"/>
          </a:xfrm>
          <a:prstGeom prst="line">
            <a:avLst/>
          </a:prstGeom>
          <a:ln w="31750" cap="sq">
            <a:solidFill>
              <a:srgbClr val="C90231"/>
            </a:solidFill>
          </a:ln>
        </p:spPr>
        <p:style>
          <a:lnRef idx="1">
            <a:schemeClr val="accent1"/>
          </a:lnRef>
          <a:fillRef idx="0">
            <a:schemeClr val="accent1"/>
          </a:fillRef>
          <a:effectRef idx="0">
            <a:schemeClr val="accent1"/>
          </a:effectRef>
          <a:fontRef idx="minor">
            <a:schemeClr val="tx1"/>
          </a:fontRef>
        </p:style>
      </p:cxnSp>
      <p:cxnSp>
        <p:nvCxnSpPr>
          <p:cNvPr id="7" name="Connettore 1 6">
            <a:extLst>
              <a:ext uri="{FF2B5EF4-FFF2-40B4-BE49-F238E27FC236}">
                <a16:creationId xmlns:a16="http://schemas.microsoft.com/office/drawing/2014/main" id="{63C67CE7-1FE5-F142-8464-0F92C32D60DF}"/>
              </a:ext>
            </a:extLst>
          </p:cNvPr>
          <p:cNvCxnSpPr>
            <a:cxnSpLocks/>
          </p:cNvCxnSpPr>
          <p:nvPr/>
        </p:nvCxnSpPr>
        <p:spPr>
          <a:xfrm>
            <a:off x="510772" y="426699"/>
            <a:ext cx="288000" cy="0"/>
          </a:xfrm>
          <a:prstGeom prst="line">
            <a:avLst/>
          </a:prstGeom>
          <a:ln w="31750" cap="sq">
            <a:solidFill>
              <a:srgbClr val="C90231"/>
            </a:solidFill>
          </a:ln>
        </p:spPr>
        <p:style>
          <a:lnRef idx="1">
            <a:schemeClr val="accent1"/>
          </a:lnRef>
          <a:fillRef idx="0">
            <a:schemeClr val="accent1"/>
          </a:fillRef>
          <a:effectRef idx="0">
            <a:schemeClr val="accent1"/>
          </a:effectRef>
          <a:fontRef idx="minor">
            <a:schemeClr val="tx1"/>
          </a:fontRef>
        </p:style>
      </p:cxnSp>
      <p:sp>
        <p:nvSpPr>
          <p:cNvPr id="12" name="Ovale 11">
            <a:extLst>
              <a:ext uri="{FF2B5EF4-FFF2-40B4-BE49-F238E27FC236}">
                <a16:creationId xmlns:a16="http://schemas.microsoft.com/office/drawing/2014/main" id="{4CE06AE3-12CA-4144-93FC-7F31F774F989}"/>
              </a:ext>
            </a:extLst>
          </p:cNvPr>
          <p:cNvSpPr/>
          <p:nvPr/>
        </p:nvSpPr>
        <p:spPr>
          <a:xfrm>
            <a:off x="743354" y="358238"/>
            <a:ext cx="134749" cy="136921"/>
          </a:xfrm>
          <a:prstGeom prst="ellipse">
            <a:avLst/>
          </a:prstGeom>
          <a:solidFill>
            <a:schemeClr val="bg1"/>
          </a:solidFill>
          <a:ln>
            <a:solidFill>
              <a:srgbClr val="C902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Segnaposto numero diapositiva 3">
            <a:extLst>
              <a:ext uri="{FF2B5EF4-FFF2-40B4-BE49-F238E27FC236}">
                <a16:creationId xmlns:a16="http://schemas.microsoft.com/office/drawing/2014/main" id="{294FC4C0-145C-9342-8845-F91765F12A1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EA36CC3-3248-2E4F-940A-171F0585C90D}" type="slidenum">
              <a:rPr kumimoji="0" lang="it-IT" sz="1067"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it-IT" sz="1067"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5" name="Rettangolo 14">
            <a:extLst>
              <a:ext uri="{FF2B5EF4-FFF2-40B4-BE49-F238E27FC236}">
                <a16:creationId xmlns:a16="http://schemas.microsoft.com/office/drawing/2014/main" id="{29EE189A-4246-4475-ABD1-D62D17E62737}"/>
              </a:ext>
            </a:extLst>
          </p:cNvPr>
          <p:cNvSpPr/>
          <p:nvPr/>
        </p:nvSpPr>
        <p:spPr>
          <a:xfrm>
            <a:off x="909323" y="204290"/>
            <a:ext cx="10298825" cy="420564"/>
          </a:xfrm>
          <a:prstGeom prst="rect">
            <a:avLst/>
          </a:prstGeom>
        </p:spPr>
        <p:txBody>
          <a:bodyPr wrap="square">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it-IT" sz="2133" b="1" i="0" u="none" strike="noStrike" kern="1200" cap="none" spc="0" normalizeH="0" baseline="0" dirty="0">
                <a:ln>
                  <a:noFill/>
                </a:ln>
                <a:solidFill>
                  <a:srgbClr val="C90231"/>
                </a:solidFill>
                <a:effectLst/>
                <a:uLnTx/>
                <a:uFillTx/>
                <a:latin typeface="Arial Nova" panose="020B0504020202020204" pitchFamily="34" charset="0"/>
                <a:ea typeface="SF Pro Display Light" pitchFamily="2" charset="0"/>
                <a:cs typeface="+mn-cs"/>
              </a:rPr>
              <a:t>Trend percepito e trend calcolato</a:t>
            </a:r>
          </a:p>
        </p:txBody>
      </p:sp>
      <p:graphicFrame>
        <p:nvGraphicFramePr>
          <p:cNvPr id="3" name="Grafico 2">
            <a:extLst>
              <a:ext uri="{FF2B5EF4-FFF2-40B4-BE49-F238E27FC236}">
                <a16:creationId xmlns:a16="http://schemas.microsoft.com/office/drawing/2014/main" id="{FE6D75B0-5D7C-F8FF-0C2C-43821E068D2B}"/>
              </a:ext>
            </a:extLst>
          </p:cNvPr>
          <p:cNvGraphicFramePr/>
          <p:nvPr>
            <p:extLst>
              <p:ext uri="{D42A27DB-BD31-4B8C-83A1-F6EECF244321}">
                <p14:modId xmlns:p14="http://schemas.microsoft.com/office/powerpoint/2010/main" val="2204526553"/>
              </p:ext>
            </p:extLst>
          </p:nvPr>
        </p:nvGraphicFramePr>
        <p:xfrm>
          <a:off x="261080" y="852374"/>
          <a:ext cx="11844011" cy="2367289"/>
        </p:xfrm>
        <a:graphic>
          <a:graphicData uri="http://schemas.openxmlformats.org/drawingml/2006/chart">
            <c:chart xmlns:c="http://schemas.openxmlformats.org/drawingml/2006/chart" xmlns:r="http://schemas.openxmlformats.org/officeDocument/2006/relationships" r:id="rId4"/>
          </a:graphicData>
        </a:graphic>
      </p:graphicFrame>
      <p:sp>
        <p:nvSpPr>
          <p:cNvPr id="16" name="Rettangolo 15">
            <a:extLst>
              <a:ext uri="{FF2B5EF4-FFF2-40B4-BE49-F238E27FC236}">
                <a16:creationId xmlns:a16="http://schemas.microsoft.com/office/drawing/2014/main" id="{27F3E42D-9812-E7B1-8D9D-681C4F0DBC01}"/>
              </a:ext>
            </a:extLst>
          </p:cNvPr>
          <p:cNvSpPr/>
          <p:nvPr/>
        </p:nvSpPr>
        <p:spPr>
          <a:xfrm>
            <a:off x="341961" y="734976"/>
            <a:ext cx="11693716" cy="646331"/>
          </a:xfrm>
          <a:prstGeom prst="rect">
            <a:avLst/>
          </a:prstGeom>
        </p:spPr>
        <p:txBody>
          <a:bodyPr wrap="square">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it-IT" b="1" i="0" u="none" strike="noStrike" kern="1200" cap="none" spc="0" normalizeH="0" baseline="0" dirty="0">
                <a:ln>
                  <a:noFill/>
                </a:ln>
                <a:solidFill>
                  <a:prstClr val="black"/>
                </a:solidFill>
                <a:effectLst/>
                <a:uLnTx/>
                <a:uFillTx/>
                <a:latin typeface="Arial Nova" panose="020B0504020202020204" pitchFamily="34" charset="0"/>
                <a:ea typeface="SF Pro Display Light" pitchFamily="2" charset="0"/>
                <a:cs typeface="+mn-cs"/>
              </a:rPr>
              <a:t>Q20 – </a:t>
            </a:r>
            <a:r>
              <a:rPr lang="it-IT" sz="1800" b="1" dirty="0">
                <a:effectLst/>
                <a:latin typeface="Arial Nova" panose="020B0504020202020204" pitchFamily="34" charset="0"/>
                <a:ea typeface="Calibri" panose="020F0502020204030204" pitchFamily="34" charset="0"/>
                <a:cs typeface="Calibri" panose="020F0502020204030204" pitchFamily="34" charset="0"/>
              </a:rPr>
              <a:t>Dopo la riapertura*, il numero di spettatori per ogni spettacolo (in media) è aumentato o diminuito rispetto a quanto accadeva prima del Covid?</a:t>
            </a:r>
            <a:endParaRPr kumimoji="0" lang="it-IT" b="1" i="0" u="none" strike="noStrike" kern="1200" cap="none" spc="0" normalizeH="0" baseline="0" dirty="0">
              <a:ln>
                <a:noFill/>
              </a:ln>
              <a:solidFill>
                <a:prstClr val="black"/>
              </a:solidFill>
              <a:effectLst/>
              <a:uLnTx/>
              <a:uFillTx/>
              <a:latin typeface="Arial Nova" panose="020B0504020202020204" pitchFamily="34" charset="0"/>
              <a:ea typeface="SF Pro Display Light" pitchFamily="2" charset="0"/>
              <a:cs typeface="+mn-cs"/>
            </a:endParaRPr>
          </a:p>
        </p:txBody>
      </p:sp>
      <p:sp>
        <p:nvSpPr>
          <p:cNvPr id="9" name="Rettangolo 8">
            <a:extLst>
              <a:ext uri="{FF2B5EF4-FFF2-40B4-BE49-F238E27FC236}">
                <a16:creationId xmlns:a16="http://schemas.microsoft.com/office/drawing/2014/main" id="{2716E5F5-F25E-9734-CE39-3B578ECF9CED}"/>
              </a:ext>
            </a:extLst>
          </p:cNvPr>
          <p:cNvSpPr/>
          <p:nvPr/>
        </p:nvSpPr>
        <p:spPr>
          <a:xfrm>
            <a:off x="336227" y="3450840"/>
            <a:ext cx="11693716" cy="369332"/>
          </a:xfrm>
          <a:prstGeom prst="rect">
            <a:avLst/>
          </a:prstGeom>
        </p:spPr>
        <p:txBody>
          <a:bodyPr wrap="square">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it-IT" b="1" i="0" u="none" strike="noStrike" kern="1200" cap="none" spc="0" normalizeH="0" baseline="0" dirty="0">
                <a:ln>
                  <a:noFill/>
                </a:ln>
                <a:solidFill>
                  <a:prstClr val="black"/>
                </a:solidFill>
                <a:effectLst/>
                <a:uLnTx/>
                <a:uFillTx/>
                <a:latin typeface="Arial Nova" panose="020B0504020202020204" pitchFamily="34" charset="0"/>
                <a:ea typeface="SF Pro Display Light" pitchFamily="2" charset="0"/>
                <a:cs typeface="+mn-cs"/>
              </a:rPr>
              <a:t>Trend ricalcolato sugli effettivi ingressi 2021/2022* vs 2019</a:t>
            </a:r>
          </a:p>
        </p:txBody>
      </p:sp>
      <p:sp>
        <p:nvSpPr>
          <p:cNvPr id="13" name="Rettangolo 12">
            <a:extLst>
              <a:ext uri="{FF2B5EF4-FFF2-40B4-BE49-F238E27FC236}">
                <a16:creationId xmlns:a16="http://schemas.microsoft.com/office/drawing/2014/main" id="{B0A48077-3C99-3E8C-4080-0E0271EFFA28}"/>
              </a:ext>
            </a:extLst>
          </p:cNvPr>
          <p:cNvSpPr/>
          <p:nvPr/>
        </p:nvSpPr>
        <p:spPr>
          <a:xfrm>
            <a:off x="810728" y="4029509"/>
            <a:ext cx="4149025" cy="1188673"/>
          </a:xfrm>
          <a:prstGeom prst="rect">
            <a:avLst/>
          </a:prstGeom>
          <a:solidFill>
            <a:schemeClr val="bg1"/>
          </a:solidFill>
          <a:ln w="63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67" b="0" i="0" u="none" strike="noStrike" kern="1200" cap="none" spc="0" normalizeH="0" baseline="0" noProof="0" dirty="0">
                <a:ln>
                  <a:noFill/>
                </a:ln>
                <a:solidFill>
                  <a:prstClr val="black"/>
                </a:solidFill>
                <a:effectLst/>
                <a:uLnTx/>
                <a:uFillTx/>
                <a:latin typeface="Arial Nova" panose="020B0504020202020204" pitchFamily="34" charset="0"/>
                <a:ea typeface="SF Pro Display Thin" pitchFamily="2" charset="0"/>
                <a:cs typeface="+mn-cs"/>
              </a:rPr>
              <a:t>Il trend ricalcolato è meno «piatto» e consente di sgranare le criticità, massime per chi registra un calo superiore al 70% e minime per chi è rimasto entro il -30% (valori «francesi»), con addirittura un 6% di cinema che crescono</a:t>
            </a:r>
            <a:endParaRPr lang="en-US" sz="900" dirty="0">
              <a:solidFill>
                <a:schemeClr val="tx1"/>
              </a:solidFill>
              <a:latin typeface="Arial Nova" panose="020B0504020202020204" pitchFamily="34" charset="0"/>
            </a:endParaRPr>
          </a:p>
        </p:txBody>
      </p:sp>
      <p:cxnSp>
        <p:nvCxnSpPr>
          <p:cNvPr id="14" name="Connettore 1 19">
            <a:extLst>
              <a:ext uri="{FF2B5EF4-FFF2-40B4-BE49-F238E27FC236}">
                <a16:creationId xmlns:a16="http://schemas.microsoft.com/office/drawing/2014/main" id="{88929ABE-3AC9-3F53-7A81-361CE6208F8E}"/>
              </a:ext>
            </a:extLst>
          </p:cNvPr>
          <p:cNvCxnSpPr>
            <a:cxnSpLocks/>
          </p:cNvCxnSpPr>
          <p:nvPr/>
        </p:nvCxnSpPr>
        <p:spPr>
          <a:xfrm>
            <a:off x="0" y="4711949"/>
            <a:ext cx="772599" cy="0"/>
          </a:xfrm>
          <a:prstGeom prst="line">
            <a:avLst/>
          </a:prstGeom>
          <a:ln w="31750" cap="sq">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Ovale 17">
            <a:extLst>
              <a:ext uri="{FF2B5EF4-FFF2-40B4-BE49-F238E27FC236}">
                <a16:creationId xmlns:a16="http://schemas.microsoft.com/office/drawing/2014/main" id="{1196DA7E-BC41-3AAB-4DC1-D541E1EFA2B0}"/>
              </a:ext>
            </a:extLst>
          </p:cNvPr>
          <p:cNvSpPr/>
          <p:nvPr/>
        </p:nvSpPr>
        <p:spPr>
          <a:xfrm rot="10800000">
            <a:off x="772599" y="4666782"/>
            <a:ext cx="88901" cy="9033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latin typeface="Arial Nova" panose="020B0504020202020204" pitchFamily="34" charset="0"/>
            </a:endParaRPr>
          </a:p>
        </p:txBody>
      </p:sp>
      <p:sp>
        <p:nvSpPr>
          <p:cNvPr id="20" name="Rettangolo 19">
            <a:extLst>
              <a:ext uri="{FF2B5EF4-FFF2-40B4-BE49-F238E27FC236}">
                <a16:creationId xmlns:a16="http://schemas.microsoft.com/office/drawing/2014/main" id="{228D8E1A-3356-340B-71B4-9393D2AA22BE}"/>
              </a:ext>
            </a:extLst>
          </p:cNvPr>
          <p:cNvSpPr/>
          <p:nvPr/>
        </p:nvSpPr>
        <p:spPr>
          <a:xfrm>
            <a:off x="798772" y="1589039"/>
            <a:ext cx="5465841" cy="531417"/>
          </a:xfrm>
          <a:prstGeom prst="rect">
            <a:avLst/>
          </a:prstGeom>
          <a:solidFill>
            <a:schemeClr val="bg1"/>
          </a:solidFill>
          <a:ln w="63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67" b="0" i="0" u="none" strike="noStrike" kern="1200" cap="none" spc="0" normalizeH="0" baseline="0" noProof="0" dirty="0">
                <a:ln>
                  <a:noFill/>
                </a:ln>
                <a:solidFill>
                  <a:prstClr val="black"/>
                </a:solidFill>
                <a:effectLst/>
                <a:uLnTx/>
                <a:uFillTx/>
                <a:latin typeface="Arial Nova" panose="020B0504020202020204" pitchFamily="34" charset="0"/>
                <a:ea typeface="SF Pro Display Thin" pitchFamily="2" charset="0"/>
                <a:cs typeface="+mn-cs"/>
              </a:rPr>
              <a:t>La ricostruzione del trend del numero degli spettatori affidata al dichiarato è all’insegna di una grande ed omogenea criticità</a:t>
            </a:r>
            <a:endParaRPr lang="en-US" sz="900" dirty="0">
              <a:solidFill>
                <a:schemeClr val="tx1"/>
              </a:solidFill>
              <a:latin typeface="Arial Nova" panose="020B0504020202020204" pitchFamily="34" charset="0"/>
            </a:endParaRPr>
          </a:p>
        </p:txBody>
      </p:sp>
      <p:cxnSp>
        <p:nvCxnSpPr>
          <p:cNvPr id="21" name="Connettore 1 19">
            <a:extLst>
              <a:ext uri="{FF2B5EF4-FFF2-40B4-BE49-F238E27FC236}">
                <a16:creationId xmlns:a16="http://schemas.microsoft.com/office/drawing/2014/main" id="{D44ED2CD-7E87-D39C-DDA8-C98208AA6A46}"/>
              </a:ext>
            </a:extLst>
          </p:cNvPr>
          <p:cNvCxnSpPr>
            <a:cxnSpLocks/>
          </p:cNvCxnSpPr>
          <p:nvPr/>
        </p:nvCxnSpPr>
        <p:spPr>
          <a:xfrm>
            <a:off x="-11956" y="1879000"/>
            <a:ext cx="772599" cy="0"/>
          </a:xfrm>
          <a:prstGeom prst="line">
            <a:avLst/>
          </a:prstGeom>
          <a:ln w="31750" cap="sq">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Ovale 21">
            <a:extLst>
              <a:ext uri="{FF2B5EF4-FFF2-40B4-BE49-F238E27FC236}">
                <a16:creationId xmlns:a16="http://schemas.microsoft.com/office/drawing/2014/main" id="{BA99EA65-706C-6D8D-43CA-6DCE8D98F8AA}"/>
              </a:ext>
            </a:extLst>
          </p:cNvPr>
          <p:cNvSpPr/>
          <p:nvPr/>
        </p:nvSpPr>
        <p:spPr>
          <a:xfrm rot="10800000">
            <a:off x="760643" y="1833833"/>
            <a:ext cx="88901" cy="9033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latin typeface="Arial Nova" panose="020B0504020202020204" pitchFamily="34" charset="0"/>
            </a:endParaRPr>
          </a:p>
        </p:txBody>
      </p:sp>
      <p:sp>
        <p:nvSpPr>
          <p:cNvPr id="8" name="Rettangolo 7">
            <a:extLst>
              <a:ext uri="{FF2B5EF4-FFF2-40B4-BE49-F238E27FC236}">
                <a16:creationId xmlns:a16="http://schemas.microsoft.com/office/drawing/2014/main" id="{257CD733-5C95-E278-1443-DD00AE8F01E7}"/>
              </a:ext>
            </a:extLst>
          </p:cNvPr>
          <p:cNvSpPr/>
          <p:nvPr/>
        </p:nvSpPr>
        <p:spPr>
          <a:xfrm>
            <a:off x="355513" y="6319767"/>
            <a:ext cx="3001063" cy="547932"/>
          </a:xfrm>
          <a:prstGeom prst="rect">
            <a:avLst/>
          </a:prstGeom>
          <a:noFill/>
          <a:ln w="635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it-IT" sz="1067" b="1" dirty="0">
              <a:solidFill>
                <a:schemeClr val="tx1"/>
              </a:solidFill>
              <a:latin typeface="Arial Nova" panose="020B0504020202020204" pitchFamily="34" charset="0"/>
              <a:ea typeface="SF Pro Display" pitchFamily="2" charset="0"/>
            </a:endParaRPr>
          </a:p>
          <a:p>
            <a:r>
              <a:rPr lang="it-IT" sz="1067" i="1" dirty="0">
                <a:solidFill>
                  <a:schemeClr val="tx1"/>
                </a:solidFill>
                <a:latin typeface="Arial Nova" panose="020B0504020202020204" pitchFamily="34" charset="0"/>
                <a:ea typeface="SF Pro Display" pitchFamily="2" charset="0"/>
              </a:rPr>
              <a:t>*dalla riapertura all’intervista (circa 12 mesi)</a:t>
            </a:r>
            <a:endParaRPr lang="it-IT" sz="1067" dirty="0">
              <a:solidFill>
                <a:schemeClr val="tx1"/>
              </a:solidFill>
              <a:latin typeface="Arial Nova" panose="020B0504020202020204" pitchFamily="34" charset="0"/>
            </a:endParaRPr>
          </a:p>
        </p:txBody>
      </p:sp>
    </p:spTree>
    <p:extLst>
      <p:ext uri="{BB962C8B-B14F-4D97-AF65-F5344CB8AC3E}">
        <p14:creationId xmlns:p14="http://schemas.microsoft.com/office/powerpoint/2010/main" val="29123737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a:extLst>
              <a:ext uri="{FF2B5EF4-FFF2-40B4-BE49-F238E27FC236}">
                <a16:creationId xmlns:a16="http://schemas.microsoft.com/office/drawing/2014/main" id="{7044D5CB-35FC-304A-820F-319522358167}"/>
              </a:ext>
            </a:extLst>
          </p:cNvPr>
          <p:cNvSpPr/>
          <p:nvPr/>
        </p:nvSpPr>
        <p:spPr>
          <a:xfrm>
            <a:off x="532310" y="6208086"/>
            <a:ext cx="864339" cy="256545"/>
          </a:xfrm>
          <a:prstGeom prst="rect">
            <a:avLst/>
          </a:prstGeom>
        </p:spPr>
        <p:txBody>
          <a:bodyPr wrap="none">
            <a:spAutoFit/>
          </a:bodyPr>
          <a:lstStyle/>
          <a:p>
            <a:pPr defTabSz="914377"/>
            <a:r>
              <a:rPr lang="it-IT" sz="1067" dirty="0">
                <a:solidFill>
                  <a:prstClr val="black"/>
                </a:solidFill>
                <a:latin typeface="Arial Nova" panose="020B0504020202020204" pitchFamily="34" charset="0"/>
                <a:ea typeface="SF Pro Display" pitchFamily="2" charset="0"/>
              </a:rPr>
              <a:t>10/03/2023</a:t>
            </a:r>
          </a:p>
        </p:txBody>
      </p:sp>
      <p:sp>
        <p:nvSpPr>
          <p:cNvPr id="5" name="Rettangolo 4">
            <a:extLst>
              <a:ext uri="{FF2B5EF4-FFF2-40B4-BE49-F238E27FC236}">
                <a16:creationId xmlns:a16="http://schemas.microsoft.com/office/drawing/2014/main" id="{93AF1F5E-18C1-4545-AA3D-306822A7AFAB}"/>
              </a:ext>
            </a:extLst>
          </p:cNvPr>
          <p:cNvSpPr/>
          <p:nvPr/>
        </p:nvSpPr>
        <p:spPr>
          <a:xfrm>
            <a:off x="10605427" y="6208086"/>
            <a:ext cx="1048685" cy="256545"/>
          </a:xfrm>
          <a:prstGeom prst="rect">
            <a:avLst/>
          </a:prstGeom>
        </p:spPr>
        <p:txBody>
          <a:bodyPr wrap="none">
            <a:spAutoFit/>
          </a:bodyPr>
          <a:lstStyle/>
          <a:p>
            <a:pPr algn="r" defTabSz="914377"/>
            <a:r>
              <a:rPr lang="it-IT" sz="1067" dirty="0">
                <a:solidFill>
                  <a:prstClr val="black"/>
                </a:solidFill>
                <a:latin typeface="Arial Nova" panose="020B0504020202020204" pitchFamily="34" charset="0"/>
                <a:ea typeface="SF Pro Display" pitchFamily="2" charset="0"/>
              </a:rPr>
              <a:t>Code: S22048</a:t>
            </a:r>
          </a:p>
        </p:txBody>
      </p:sp>
      <p:cxnSp>
        <p:nvCxnSpPr>
          <p:cNvPr id="7" name="Connettore 1 6">
            <a:extLst>
              <a:ext uri="{FF2B5EF4-FFF2-40B4-BE49-F238E27FC236}">
                <a16:creationId xmlns:a16="http://schemas.microsoft.com/office/drawing/2014/main" id="{926E6A34-2505-E74C-8E8E-2247B76F7345}"/>
              </a:ext>
            </a:extLst>
          </p:cNvPr>
          <p:cNvCxnSpPr>
            <a:cxnSpLocks/>
          </p:cNvCxnSpPr>
          <p:nvPr/>
        </p:nvCxnSpPr>
        <p:spPr>
          <a:xfrm>
            <a:off x="9074295" y="2571960"/>
            <a:ext cx="0" cy="679279"/>
          </a:xfrm>
          <a:prstGeom prst="line">
            <a:avLst/>
          </a:prstGeom>
          <a:ln w="31750" cap="sq">
            <a:solidFill>
              <a:srgbClr val="FFE610"/>
            </a:solidFill>
          </a:ln>
        </p:spPr>
        <p:style>
          <a:lnRef idx="1">
            <a:schemeClr val="accent1"/>
          </a:lnRef>
          <a:fillRef idx="0">
            <a:schemeClr val="accent1"/>
          </a:fillRef>
          <a:effectRef idx="0">
            <a:schemeClr val="accent1"/>
          </a:effectRef>
          <a:fontRef idx="minor">
            <a:schemeClr val="tx1"/>
          </a:fontRef>
        </p:style>
      </p:cxnSp>
      <p:cxnSp>
        <p:nvCxnSpPr>
          <p:cNvPr id="8" name="Connettore 1 7">
            <a:extLst>
              <a:ext uri="{FF2B5EF4-FFF2-40B4-BE49-F238E27FC236}">
                <a16:creationId xmlns:a16="http://schemas.microsoft.com/office/drawing/2014/main" id="{165DF60D-1FA0-8844-BBE4-72769C5328BD}"/>
              </a:ext>
            </a:extLst>
          </p:cNvPr>
          <p:cNvCxnSpPr>
            <a:cxnSpLocks/>
          </p:cNvCxnSpPr>
          <p:nvPr/>
        </p:nvCxnSpPr>
        <p:spPr>
          <a:xfrm>
            <a:off x="8985720" y="2571960"/>
            <a:ext cx="0" cy="2385459"/>
          </a:xfrm>
          <a:prstGeom prst="line">
            <a:avLst/>
          </a:prstGeom>
          <a:ln w="31750" cap="sq">
            <a:solidFill>
              <a:srgbClr val="E4007D"/>
            </a:solidFill>
          </a:ln>
        </p:spPr>
        <p:style>
          <a:lnRef idx="1">
            <a:schemeClr val="accent1"/>
          </a:lnRef>
          <a:fillRef idx="0">
            <a:schemeClr val="accent1"/>
          </a:fillRef>
          <a:effectRef idx="0">
            <a:schemeClr val="accent1"/>
          </a:effectRef>
          <a:fontRef idx="minor">
            <a:schemeClr val="tx1"/>
          </a:fontRef>
        </p:style>
      </p:cxnSp>
      <p:pic>
        <p:nvPicPr>
          <p:cNvPr id="3" name="Immagine 2">
            <a:extLst>
              <a:ext uri="{FF2B5EF4-FFF2-40B4-BE49-F238E27FC236}">
                <a16:creationId xmlns:a16="http://schemas.microsoft.com/office/drawing/2014/main" id="{917E8C55-8CE9-D741-94E3-E301F74EF73B}"/>
              </a:ext>
            </a:extLst>
          </p:cNvPr>
          <p:cNvPicPr>
            <a:picLocks noChangeAspect="1"/>
          </p:cNvPicPr>
          <p:nvPr/>
        </p:nvPicPr>
        <p:blipFill>
          <a:blip r:embed="rId2"/>
          <a:stretch>
            <a:fillRect/>
          </a:stretch>
        </p:blipFill>
        <p:spPr>
          <a:xfrm>
            <a:off x="8343076" y="1118426"/>
            <a:ext cx="3356205" cy="1483796"/>
          </a:xfrm>
          <a:prstGeom prst="rect">
            <a:avLst/>
          </a:prstGeom>
        </p:spPr>
      </p:pic>
      <p:cxnSp>
        <p:nvCxnSpPr>
          <p:cNvPr id="11" name="Connettore 1 10">
            <a:extLst>
              <a:ext uri="{FF2B5EF4-FFF2-40B4-BE49-F238E27FC236}">
                <a16:creationId xmlns:a16="http://schemas.microsoft.com/office/drawing/2014/main" id="{E7DCEF22-3B26-624B-9978-90A924691C5B}"/>
              </a:ext>
            </a:extLst>
          </p:cNvPr>
          <p:cNvCxnSpPr>
            <a:cxnSpLocks/>
          </p:cNvCxnSpPr>
          <p:nvPr/>
        </p:nvCxnSpPr>
        <p:spPr>
          <a:xfrm flipH="1" flipV="1">
            <a:off x="8816938" y="3251235"/>
            <a:ext cx="257357" cy="3"/>
          </a:xfrm>
          <a:prstGeom prst="line">
            <a:avLst/>
          </a:prstGeom>
          <a:ln w="31750" cap="sq">
            <a:solidFill>
              <a:srgbClr val="FFE610"/>
            </a:solidFill>
          </a:ln>
        </p:spPr>
        <p:style>
          <a:lnRef idx="1">
            <a:schemeClr val="accent1"/>
          </a:lnRef>
          <a:fillRef idx="0">
            <a:schemeClr val="accent1"/>
          </a:fillRef>
          <a:effectRef idx="0">
            <a:schemeClr val="accent1"/>
          </a:effectRef>
          <a:fontRef idx="minor">
            <a:schemeClr val="tx1"/>
          </a:fontRef>
        </p:style>
      </p:cxnSp>
      <p:cxnSp>
        <p:nvCxnSpPr>
          <p:cNvPr id="13" name="Connettore 1 12">
            <a:extLst>
              <a:ext uri="{FF2B5EF4-FFF2-40B4-BE49-F238E27FC236}">
                <a16:creationId xmlns:a16="http://schemas.microsoft.com/office/drawing/2014/main" id="{1F091993-5FC3-EC43-A59C-D90363FEAAB6}"/>
              </a:ext>
            </a:extLst>
          </p:cNvPr>
          <p:cNvCxnSpPr>
            <a:cxnSpLocks/>
          </p:cNvCxnSpPr>
          <p:nvPr/>
        </p:nvCxnSpPr>
        <p:spPr>
          <a:xfrm flipH="1">
            <a:off x="8816936" y="4957419"/>
            <a:ext cx="168784" cy="0"/>
          </a:xfrm>
          <a:prstGeom prst="line">
            <a:avLst/>
          </a:prstGeom>
          <a:ln w="31750" cap="sq">
            <a:solidFill>
              <a:srgbClr val="E4007D"/>
            </a:solidFill>
            <a:miter lim="800000"/>
          </a:ln>
        </p:spPr>
        <p:style>
          <a:lnRef idx="1">
            <a:schemeClr val="accent1"/>
          </a:lnRef>
          <a:fillRef idx="0">
            <a:schemeClr val="accent1"/>
          </a:fillRef>
          <a:effectRef idx="0">
            <a:schemeClr val="accent1"/>
          </a:effectRef>
          <a:fontRef idx="minor">
            <a:schemeClr val="tx1"/>
          </a:fontRef>
        </p:style>
      </p:cxnSp>
      <p:sp>
        <p:nvSpPr>
          <p:cNvPr id="22" name="Ovale 21">
            <a:extLst>
              <a:ext uri="{FF2B5EF4-FFF2-40B4-BE49-F238E27FC236}">
                <a16:creationId xmlns:a16="http://schemas.microsoft.com/office/drawing/2014/main" id="{5BF949D0-5F00-9B43-BEDF-7EAEAEB85127}"/>
              </a:ext>
            </a:extLst>
          </p:cNvPr>
          <p:cNvSpPr/>
          <p:nvPr/>
        </p:nvSpPr>
        <p:spPr>
          <a:xfrm>
            <a:off x="8745817" y="3188794"/>
            <a:ext cx="118535" cy="120445"/>
          </a:xfrm>
          <a:prstGeom prst="ellipse">
            <a:avLst/>
          </a:prstGeom>
          <a:solidFill>
            <a:schemeClr val="bg1"/>
          </a:solidFill>
          <a:ln>
            <a:solidFill>
              <a:srgbClr val="FFE61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it-IT">
              <a:solidFill>
                <a:prstClr val="white"/>
              </a:solidFill>
              <a:latin typeface="Calibri" panose="020F0502020204030204"/>
            </a:endParaRPr>
          </a:p>
        </p:txBody>
      </p:sp>
      <p:sp>
        <p:nvSpPr>
          <p:cNvPr id="23" name="Ovale 22">
            <a:extLst>
              <a:ext uri="{FF2B5EF4-FFF2-40B4-BE49-F238E27FC236}">
                <a16:creationId xmlns:a16="http://schemas.microsoft.com/office/drawing/2014/main" id="{D9F3CB47-3DC0-A049-B127-9DCD82283FDA}"/>
              </a:ext>
            </a:extLst>
          </p:cNvPr>
          <p:cNvSpPr/>
          <p:nvPr/>
        </p:nvSpPr>
        <p:spPr>
          <a:xfrm>
            <a:off x="8745818" y="4894768"/>
            <a:ext cx="118533" cy="118533"/>
          </a:xfrm>
          <a:prstGeom prst="ellipse">
            <a:avLst/>
          </a:prstGeom>
          <a:solidFill>
            <a:schemeClr val="bg1"/>
          </a:solidFill>
          <a:ln>
            <a:solidFill>
              <a:srgbClr val="E400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it-IT">
              <a:solidFill>
                <a:prstClr val="white"/>
              </a:solidFill>
              <a:latin typeface="Calibri" panose="020F0502020204030204"/>
            </a:endParaRPr>
          </a:p>
        </p:txBody>
      </p:sp>
      <p:cxnSp>
        <p:nvCxnSpPr>
          <p:cNvPr id="27" name="Connettore 1 26">
            <a:extLst>
              <a:ext uri="{FF2B5EF4-FFF2-40B4-BE49-F238E27FC236}">
                <a16:creationId xmlns:a16="http://schemas.microsoft.com/office/drawing/2014/main" id="{47C13B99-19EE-D748-930F-41B721AEF3AA}"/>
              </a:ext>
            </a:extLst>
          </p:cNvPr>
          <p:cNvCxnSpPr>
            <a:cxnSpLocks/>
          </p:cNvCxnSpPr>
          <p:nvPr/>
        </p:nvCxnSpPr>
        <p:spPr>
          <a:xfrm flipH="1">
            <a:off x="11651869" y="6354868"/>
            <a:ext cx="521231" cy="0"/>
          </a:xfrm>
          <a:prstGeom prst="line">
            <a:avLst/>
          </a:prstGeom>
          <a:ln w="31750" cap="sq">
            <a:solidFill>
              <a:schemeClr val="tx1"/>
            </a:solidFill>
          </a:ln>
        </p:spPr>
        <p:style>
          <a:lnRef idx="1">
            <a:schemeClr val="accent1"/>
          </a:lnRef>
          <a:fillRef idx="0">
            <a:schemeClr val="accent1"/>
          </a:fillRef>
          <a:effectRef idx="0">
            <a:schemeClr val="accent1"/>
          </a:effectRef>
          <a:fontRef idx="minor">
            <a:schemeClr val="tx1"/>
          </a:fontRef>
        </p:style>
      </p:cxnSp>
      <p:sp>
        <p:nvSpPr>
          <p:cNvPr id="28" name="Ovale 27">
            <a:extLst>
              <a:ext uri="{FF2B5EF4-FFF2-40B4-BE49-F238E27FC236}">
                <a16:creationId xmlns:a16="http://schemas.microsoft.com/office/drawing/2014/main" id="{385A5D4C-FADA-E540-985F-195E733221E8}"/>
              </a:ext>
            </a:extLst>
          </p:cNvPr>
          <p:cNvSpPr/>
          <p:nvPr/>
        </p:nvSpPr>
        <p:spPr>
          <a:xfrm>
            <a:off x="11580747" y="6292427"/>
            <a:ext cx="118535" cy="120445"/>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it-IT">
              <a:solidFill>
                <a:prstClr val="white"/>
              </a:solidFill>
              <a:latin typeface="Calibri" panose="020F0502020204030204"/>
            </a:endParaRPr>
          </a:p>
        </p:txBody>
      </p:sp>
      <p:cxnSp>
        <p:nvCxnSpPr>
          <p:cNvPr id="33" name="Connettore 1 32">
            <a:extLst>
              <a:ext uri="{FF2B5EF4-FFF2-40B4-BE49-F238E27FC236}">
                <a16:creationId xmlns:a16="http://schemas.microsoft.com/office/drawing/2014/main" id="{612DF524-AC75-0D43-9518-3D406B0BD69B}"/>
              </a:ext>
            </a:extLst>
          </p:cNvPr>
          <p:cNvCxnSpPr>
            <a:cxnSpLocks/>
          </p:cNvCxnSpPr>
          <p:nvPr/>
        </p:nvCxnSpPr>
        <p:spPr>
          <a:xfrm rot="10800000" flipH="1">
            <a:off x="1" y="6354868"/>
            <a:ext cx="521231" cy="0"/>
          </a:xfrm>
          <a:prstGeom prst="line">
            <a:avLst/>
          </a:prstGeom>
          <a:ln w="31750" cap="sq">
            <a:solidFill>
              <a:srgbClr val="009FDB"/>
            </a:solidFill>
          </a:ln>
        </p:spPr>
        <p:style>
          <a:lnRef idx="1">
            <a:schemeClr val="accent1"/>
          </a:lnRef>
          <a:fillRef idx="0">
            <a:schemeClr val="accent1"/>
          </a:fillRef>
          <a:effectRef idx="0">
            <a:schemeClr val="accent1"/>
          </a:effectRef>
          <a:fontRef idx="minor">
            <a:schemeClr val="tx1"/>
          </a:fontRef>
        </p:style>
      </p:cxnSp>
      <p:sp>
        <p:nvSpPr>
          <p:cNvPr id="34" name="Ovale 33">
            <a:extLst>
              <a:ext uri="{FF2B5EF4-FFF2-40B4-BE49-F238E27FC236}">
                <a16:creationId xmlns:a16="http://schemas.microsoft.com/office/drawing/2014/main" id="{3D971ED4-7D8E-9543-8427-5F33D5F80FD4}"/>
              </a:ext>
            </a:extLst>
          </p:cNvPr>
          <p:cNvSpPr/>
          <p:nvPr/>
        </p:nvSpPr>
        <p:spPr>
          <a:xfrm rot="10800000">
            <a:off x="468851" y="6292427"/>
            <a:ext cx="118535" cy="120445"/>
          </a:xfrm>
          <a:prstGeom prst="ellipse">
            <a:avLst/>
          </a:prstGeom>
          <a:solidFill>
            <a:schemeClr val="bg1"/>
          </a:solidFill>
          <a:ln>
            <a:solidFill>
              <a:srgbClr val="009F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it-IT">
              <a:solidFill>
                <a:prstClr val="white"/>
              </a:solidFill>
              <a:latin typeface="Calibri" panose="020F0502020204030204"/>
            </a:endParaRPr>
          </a:p>
        </p:txBody>
      </p:sp>
      <p:sp>
        <p:nvSpPr>
          <p:cNvPr id="18" name="Rettangolo 17">
            <a:extLst>
              <a:ext uri="{FF2B5EF4-FFF2-40B4-BE49-F238E27FC236}">
                <a16:creationId xmlns:a16="http://schemas.microsoft.com/office/drawing/2014/main" id="{B41CD168-D442-427B-BD0E-5B1EF282F08D}"/>
              </a:ext>
            </a:extLst>
          </p:cNvPr>
          <p:cNvSpPr/>
          <p:nvPr/>
        </p:nvSpPr>
        <p:spPr>
          <a:xfrm>
            <a:off x="1264347" y="2493631"/>
            <a:ext cx="7314545" cy="1631216"/>
          </a:xfrm>
          <a:prstGeom prst="rect">
            <a:avLst/>
          </a:prstGeom>
        </p:spPr>
        <p:txBody>
          <a:bodyPr wrap="square">
            <a:spAutoFit/>
          </a:bodyPr>
          <a:lstStyle/>
          <a:p>
            <a:pPr algn="r" defTabSz="914377"/>
            <a:r>
              <a:rPr lang="it-IT" sz="4000" b="1" dirty="0">
                <a:solidFill>
                  <a:srgbClr val="C90231"/>
                </a:solidFill>
                <a:latin typeface="Arial Nova" panose="020B0504020202020204" pitchFamily="34" charset="0"/>
                <a:ea typeface="SF Pro Display Semibold" pitchFamily="2" charset="0"/>
              </a:rPr>
              <a:t>Le sale d’essai nella prospettiva degli esercenti</a:t>
            </a:r>
            <a:endParaRPr lang="en-AU" sz="2400" b="1" dirty="0">
              <a:solidFill>
                <a:srgbClr val="C90231"/>
              </a:solidFill>
              <a:latin typeface="Arial Nova" panose="020B0504020202020204" pitchFamily="34" charset="0"/>
              <a:ea typeface="SF Pro Display Semibold" pitchFamily="2" charset="0"/>
            </a:endParaRPr>
          </a:p>
          <a:p>
            <a:pPr algn="r" defTabSz="914377"/>
            <a:r>
              <a:rPr lang="it-IT" sz="2000" dirty="0">
                <a:solidFill>
                  <a:prstClr val="black"/>
                </a:solidFill>
                <a:latin typeface="Arial Nova" panose="020B0504020202020204" pitchFamily="34" charset="0"/>
                <a:ea typeface="SF Pro Display Semibold" pitchFamily="2" charset="0"/>
              </a:rPr>
              <a:t>Elementi di auto-diagnosi nello scenario post-pandemia</a:t>
            </a:r>
            <a:endParaRPr lang="it-IT" sz="2000" i="1" dirty="0">
              <a:solidFill>
                <a:prstClr val="black"/>
              </a:solidFill>
              <a:latin typeface="Arial Nova" panose="020B0504020202020204" pitchFamily="34" charset="0"/>
              <a:ea typeface="SF Pro Display Semibold" pitchFamily="2" charset="0"/>
            </a:endParaRPr>
          </a:p>
        </p:txBody>
      </p:sp>
      <p:pic>
        <p:nvPicPr>
          <p:cNvPr id="2" name="Immagine 1">
            <a:extLst>
              <a:ext uri="{FF2B5EF4-FFF2-40B4-BE49-F238E27FC236}">
                <a16:creationId xmlns:a16="http://schemas.microsoft.com/office/drawing/2014/main" id="{458CE4F3-7FF0-1694-3F3E-05AB4981EF10}"/>
              </a:ext>
            </a:extLst>
          </p:cNvPr>
          <p:cNvPicPr>
            <a:picLocks noChangeAspect="1"/>
          </p:cNvPicPr>
          <p:nvPr/>
        </p:nvPicPr>
        <p:blipFill rotWithShape="1">
          <a:blip r:embed="rId3">
            <a:extLst>
              <a:ext uri="{28A0092B-C50C-407E-A947-70E740481C1C}">
                <a14:useLocalDpi xmlns:a14="http://schemas.microsoft.com/office/drawing/2010/main" val="0"/>
              </a:ext>
            </a:extLst>
          </a:blip>
          <a:srcRect r="50655"/>
          <a:stretch/>
        </p:blipFill>
        <p:spPr bwMode="auto">
          <a:xfrm>
            <a:off x="6820923" y="4220736"/>
            <a:ext cx="1830948" cy="1792644"/>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4278498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Connettore 1 4">
            <a:extLst>
              <a:ext uri="{FF2B5EF4-FFF2-40B4-BE49-F238E27FC236}">
                <a16:creationId xmlns:a16="http://schemas.microsoft.com/office/drawing/2014/main" id="{263D0D77-F6FE-684E-9676-CBF815EDCCDD}"/>
              </a:ext>
            </a:extLst>
          </p:cNvPr>
          <p:cNvCxnSpPr>
            <a:cxnSpLocks/>
          </p:cNvCxnSpPr>
          <p:nvPr/>
        </p:nvCxnSpPr>
        <p:spPr>
          <a:xfrm>
            <a:off x="14344" y="219825"/>
            <a:ext cx="262965" cy="0"/>
          </a:xfrm>
          <a:prstGeom prst="line">
            <a:avLst/>
          </a:prstGeom>
          <a:ln w="31750" cap="sq">
            <a:solidFill>
              <a:srgbClr val="C90231"/>
            </a:solidFill>
          </a:ln>
        </p:spPr>
        <p:style>
          <a:lnRef idx="1">
            <a:schemeClr val="accent1"/>
          </a:lnRef>
          <a:fillRef idx="0">
            <a:schemeClr val="accent1"/>
          </a:fillRef>
          <a:effectRef idx="0">
            <a:schemeClr val="accent1"/>
          </a:effectRef>
          <a:fontRef idx="minor">
            <a:schemeClr val="tx1"/>
          </a:fontRef>
        </p:style>
      </p:cxnSp>
      <p:cxnSp>
        <p:nvCxnSpPr>
          <p:cNvPr id="6" name="Connettore 1 5">
            <a:extLst>
              <a:ext uri="{FF2B5EF4-FFF2-40B4-BE49-F238E27FC236}">
                <a16:creationId xmlns:a16="http://schemas.microsoft.com/office/drawing/2014/main" id="{110CD005-40DC-9042-B971-247F4ADA0BB1}"/>
              </a:ext>
            </a:extLst>
          </p:cNvPr>
          <p:cNvCxnSpPr>
            <a:cxnSpLocks/>
          </p:cNvCxnSpPr>
          <p:nvPr/>
        </p:nvCxnSpPr>
        <p:spPr>
          <a:xfrm flipH="1" flipV="1">
            <a:off x="303327" y="228293"/>
            <a:ext cx="186279" cy="186279"/>
          </a:xfrm>
          <a:prstGeom prst="line">
            <a:avLst/>
          </a:prstGeom>
          <a:ln w="31750" cap="sq">
            <a:solidFill>
              <a:srgbClr val="C90231"/>
            </a:solidFill>
          </a:ln>
        </p:spPr>
        <p:style>
          <a:lnRef idx="1">
            <a:schemeClr val="accent1"/>
          </a:lnRef>
          <a:fillRef idx="0">
            <a:schemeClr val="accent1"/>
          </a:fillRef>
          <a:effectRef idx="0">
            <a:schemeClr val="accent1"/>
          </a:effectRef>
          <a:fontRef idx="minor">
            <a:schemeClr val="tx1"/>
          </a:fontRef>
        </p:style>
      </p:cxnSp>
      <p:cxnSp>
        <p:nvCxnSpPr>
          <p:cNvPr id="7" name="Connettore 1 6">
            <a:extLst>
              <a:ext uri="{FF2B5EF4-FFF2-40B4-BE49-F238E27FC236}">
                <a16:creationId xmlns:a16="http://schemas.microsoft.com/office/drawing/2014/main" id="{63C67CE7-1FE5-F142-8464-0F92C32D60DF}"/>
              </a:ext>
            </a:extLst>
          </p:cNvPr>
          <p:cNvCxnSpPr>
            <a:cxnSpLocks/>
          </p:cNvCxnSpPr>
          <p:nvPr/>
        </p:nvCxnSpPr>
        <p:spPr>
          <a:xfrm>
            <a:off x="510772" y="426699"/>
            <a:ext cx="288000" cy="0"/>
          </a:xfrm>
          <a:prstGeom prst="line">
            <a:avLst/>
          </a:prstGeom>
          <a:ln w="31750" cap="sq">
            <a:solidFill>
              <a:srgbClr val="C90231"/>
            </a:solidFill>
          </a:ln>
        </p:spPr>
        <p:style>
          <a:lnRef idx="1">
            <a:schemeClr val="accent1"/>
          </a:lnRef>
          <a:fillRef idx="0">
            <a:schemeClr val="accent1"/>
          </a:fillRef>
          <a:effectRef idx="0">
            <a:schemeClr val="accent1"/>
          </a:effectRef>
          <a:fontRef idx="minor">
            <a:schemeClr val="tx1"/>
          </a:fontRef>
        </p:style>
      </p:cxnSp>
      <p:sp>
        <p:nvSpPr>
          <p:cNvPr id="12" name="Ovale 11">
            <a:extLst>
              <a:ext uri="{FF2B5EF4-FFF2-40B4-BE49-F238E27FC236}">
                <a16:creationId xmlns:a16="http://schemas.microsoft.com/office/drawing/2014/main" id="{4CE06AE3-12CA-4144-93FC-7F31F774F989}"/>
              </a:ext>
            </a:extLst>
          </p:cNvPr>
          <p:cNvSpPr/>
          <p:nvPr/>
        </p:nvSpPr>
        <p:spPr>
          <a:xfrm>
            <a:off x="743354" y="358238"/>
            <a:ext cx="134749" cy="136921"/>
          </a:xfrm>
          <a:prstGeom prst="ellipse">
            <a:avLst/>
          </a:prstGeom>
          <a:solidFill>
            <a:schemeClr val="bg1"/>
          </a:solidFill>
          <a:ln>
            <a:solidFill>
              <a:srgbClr val="C902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2400"/>
          </a:p>
        </p:txBody>
      </p:sp>
      <p:sp>
        <p:nvSpPr>
          <p:cNvPr id="11" name="Rettangolo 10">
            <a:extLst>
              <a:ext uri="{FF2B5EF4-FFF2-40B4-BE49-F238E27FC236}">
                <a16:creationId xmlns:a16="http://schemas.microsoft.com/office/drawing/2014/main" id="{18C9BB7A-CF96-45C4-8DE3-C8C408EF8298}"/>
              </a:ext>
            </a:extLst>
          </p:cNvPr>
          <p:cNvSpPr/>
          <p:nvPr/>
        </p:nvSpPr>
        <p:spPr>
          <a:xfrm>
            <a:off x="6096000" y="0"/>
            <a:ext cx="6095998" cy="6858000"/>
          </a:xfrm>
          <a:prstGeom prst="rect">
            <a:avLst/>
          </a:prstGeom>
          <a:solidFill>
            <a:srgbClr val="C902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7800" algn="ctr"/>
            <a:endParaRPr lang="it-IT" sz="2800" dirty="0">
              <a:solidFill>
                <a:schemeClr val="bg1"/>
              </a:solidFill>
              <a:latin typeface="SF Pro Display"/>
            </a:endParaRPr>
          </a:p>
        </p:txBody>
      </p:sp>
      <p:pic>
        <p:nvPicPr>
          <p:cNvPr id="13" name="Immagine 12">
            <a:extLst>
              <a:ext uri="{FF2B5EF4-FFF2-40B4-BE49-F238E27FC236}">
                <a16:creationId xmlns:a16="http://schemas.microsoft.com/office/drawing/2014/main" id="{DEC3AACA-EF39-4674-8571-86158540E2CD}"/>
              </a:ext>
            </a:extLst>
          </p:cNvPr>
          <p:cNvPicPr>
            <a:picLocks noChangeAspect="1"/>
          </p:cNvPicPr>
          <p:nvPr/>
        </p:nvPicPr>
        <p:blipFill>
          <a:blip r:embed="rId3">
            <a:lum bright="70000" contrast="-70000"/>
          </a:blip>
          <a:stretch>
            <a:fillRect/>
          </a:stretch>
        </p:blipFill>
        <p:spPr>
          <a:xfrm>
            <a:off x="11535674" y="109342"/>
            <a:ext cx="549097" cy="335559"/>
          </a:xfrm>
          <a:prstGeom prst="rect">
            <a:avLst/>
          </a:prstGeom>
        </p:spPr>
      </p:pic>
      <p:sp>
        <p:nvSpPr>
          <p:cNvPr id="14" name="CasellaDiTesto 13">
            <a:extLst>
              <a:ext uri="{FF2B5EF4-FFF2-40B4-BE49-F238E27FC236}">
                <a16:creationId xmlns:a16="http://schemas.microsoft.com/office/drawing/2014/main" id="{7F1ED3C4-79D3-41FA-8115-530448E1E5C3}"/>
              </a:ext>
            </a:extLst>
          </p:cNvPr>
          <p:cNvSpPr txBox="1"/>
          <p:nvPr/>
        </p:nvSpPr>
        <p:spPr>
          <a:xfrm>
            <a:off x="6233476" y="790530"/>
            <a:ext cx="5851295" cy="5647700"/>
          </a:xfrm>
          <a:prstGeom prst="rect">
            <a:avLst/>
          </a:prstGeom>
          <a:noFill/>
        </p:spPr>
        <p:txBody>
          <a:bodyPr wrap="square">
            <a:spAutoFit/>
          </a:bodyPr>
          <a:lstStyle/>
          <a:p>
            <a:pPr marL="177800">
              <a:spcAft>
                <a:spcPts val="1200"/>
              </a:spcAft>
            </a:pPr>
            <a:r>
              <a:rPr lang="it-IT" sz="2700" dirty="0">
                <a:solidFill>
                  <a:schemeClr val="bg1"/>
                </a:solidFill>
                <a:latin typeface="Arial Nova" panose="020B0504020202020204" pitchFamily="34" charset="0"/>
              </a:rPr>
              <a:t>La Federazione Italiana Cinema d’Essai (FICE) ha inteso coinvolgere in un’indagine i propri associati, sollecitandoli su elementi strutturali, trend di mercato e sull’evoluzione del rapporto con il pubblico.</a:t>
            </a:r>
          </a:p>
          <a:p>
            <a:pPr marL="177800">
              <a:spcAft>
                <a:spcPts val="1200"/>
              </a:spcAft>
            </a:pPr>
            <a:r>
              <a:rPr lang="it-IT" sz="2700" dirty="0">
                <a:solidFill>
                  <a:schemeClr val="bg1"/>
                </a:solidFill>
                <a:latin typeface="Arial Nova" panose="020B0504020202020204" pitchFamily="34" charset="0"/>
              </a:rPr>
              <a:t>Il coinvolgimento di Ergo research ha comportato un sopporto nella strutturazione del questionario, l’analisi dei risultati e la predisposizione del report e di altri materiali volti alla divulgazione dei risultati.</a:t>
            </a:r>
          </a:p>
        </p:txBody>
      </p:sp>
      <p:sp>
        <p:nvSpPr>
          <p:cNvPr id="20" name="Rettangolo 19">
            <a:extLst>
              <a:ext uri="{FF2B5EF4-FFF2-40B4-BE49-F238E27FC236}">
                <a16:creationId xmlns:a16="http://schemas.microsoft.com/office/drawing/2014/main" id="{77A1A785-4321-41BD-B48F-647BC48A9F52}"/>
              </a:ext>
            </a:extLst>
          </p:cNvPr>
          <p:cNvSpPr/>
          <p:nvPr/>
        </p:nvSpPr>
        <p:spPr>
          <a:xfrm>
            <a:off x="909325" y="204290"/>
            <a:ext cx="2797497" cy="420564"/>
          </a:xfrm>
          <a:prstGeom prst="rect">
            <a:avLst/>
          </a:prstGeom>
        </p:spPr>
        <p:txBody>
          <a:bodyPr wrap="none">
            <a:spAutoFit/>
          </a:bodyPr>
          <a:lstStyle/>
          <a:p>
            <a:pPr defTabSz="914377"/>
            <a:r>
              <a:rPr lang="it-IT" sz="2133" b="1" dirty="0">
                <a:solidFill>
                  <a:srgbClr val="C90231"/>
                </a:solidFill>
                <a:latin typeface="Arial Nova" panose="020B0504020202020204" pitchFamily="34" charset="0"/>
                <a:ea typeface="SF Pro Display Light" pitchFamily="2" charset="0"/>
              </a:rPr>
              <a:t>Premessa e obiettivi</a:t>
            </a:r>
          </a:p>
        </p:txBody>
      </p:sp>
      <p:sp>
        <p:nvSpPr>
          <p:cNvPr id="2" name="Rettangolo 1">
            <a:extLst>
              <a:ext uri="{FF2B5EF4-FFF2-40B4-BE49-F238E27FC236}">
                <a16:creationId xmlns:a16="http://schemas.microsoft.com/office/drawing/2014/main" id="{34FC62C5-1F50-4891-9CAB-2A0EE40B495E}"/>
              </a:ext>
            </a:extLst>
          </p:cNvPr>
          <p:cNvSpPr/>
          <p:nvPr/>
        </p:nvSpPr>
        <p:spPr>
          <a:xfrm>
            <a:off x="439781" y="3715940"/>
            <a:ext cx="288000" cy="153955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Segnaposto numero diapositiva 2">
            <a:extLst>
              <a:ext uri="{FF2B5EF4-FFF2-40B4-BE49-F238E27FC236}">
                <a16:creationId xmlns:a16="http://schemas.microsoft.com/office/drawing/2014/main" id="{1E2B728A-ED6F-70F5-FB47-069095934823}"/>
              </a:ext>
            </a:extLst>
          </p:cNvPr>
          <p:cNvSpPr>
            <a:spLocks noGrp="1"/>
          </p:cNvSpPr>
          <p:nvPr>
            <p:ph type="sldNum" sz="quarter" idx="12"/>
          </p:nvPr>
        </p:nvSpPr>
        <p:spPr>
          <a:xfrm>
            <a:off x="9361891" y="6435434"/>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EA36CC3-3248-2E4F-940A-171F0585C90D}" type="slidenum">
              <a:rPr kumimoji="0" lang="it-IT" sz="1067" b="0" i="0" u="none" strike="noStrike" kern="1200" cap="none" spc="0" normalizeH="0" baseline="0" noProof="0" smtClean="0">
                <a:ln>
                  <a:noFill/>
                </a:ln>
                <a:solidFill>
                  <a:schemeClr val="bg1"/>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it-IT" sz="1067" b="0" i="0" u="none" strike="noStrike" kern="1200" cap="none" spc="0" normalizeH="0" baseline="0" noProof="0" dirty="0">
              <a:ln>
                <a:noFill/>
              </a:ln>
              <a:solidFill>
                <a:schemeClr val="bg1"/>
              </a:solidFill>
              <a:effectLst/>
              <a:uLnTx/>
              <a:uFillTx/>
              <a:latin typeface="Calibri" panose="020F0502020204030204"/>
              <a:ea typeface="+mn-ea"/>
              <a:cs typeface="+mn-cs"/>
            </a:endParaRPr>
          </a:p>
        </p:txBody>
      </p:sp>
      <p:pic>
        <p:nvPicPr>
          <p:cNvPr id="9" name="Immagine 8">
            <a:extLst>
              <a:ext uri="{FF2B5EF4-FFF2-40B4-BE49-F238E27FC236}">
                <a16:creationId xmlns:a16="http://schemas.microsoft.com/office/drawing/2014/main" id="{62BB6CAB-8014-E406-D220-BB0B69FC642D}"/>
              </a:ext>
            </a:extLst>
          </p:cNvPr>
          <p:cNvPicPr>
            <a:picLocks noChangeAspect="1"/>
          </p:cNvPicPr>
          <p:nvPr/>
        </p:nvPicPr>
        <p:blipFill>
          <a:blip r:embed="rId4"/>
          <a:stretch>
            <a:fillRect/>
          </a:stretch>
        </p:blipFill>
        <p:spPr>
          <a:xfrm rot="20679100">
            <a:off x="813907" y="1094435"/>
            <a:ext cx="2840982" cy="4041998"/>
          </a:xfrm>
          <a:prstGeom prst="rect">
            <a:avLst/>
          </a:prstGeom>
          <a:ln>
            <a:noFill/>
          </a:ln>
          <a:effectLst>
            <a:outerShdw blurRad="292100" dist="139700" dir="2700000" algn="tl" rotWithShape="0">
              <a:srgbClr val="333333">
                <a:alpha val="65000"/>
              </a:srgbClr>
            </a:outerShdw>
          </a:effectLst>
        </p:spPr>
      </p:pic>
      <p:pic>
        <p:nvPicPr>
          <p:cNvPr id="15" name="Immagine 14">
            <a:extLst>
              <a:ext uri="{FF2B5EF4-FFF2-40B4-BE49-F238E27FC236}">
                <a16:creationId xmlns:a16="http://schemas.microsoft.com/office/drawing/2014/main" id="{AE225E68-A145-980E-4157-55E5E1F00224}"/>
              </a:ext>
            </a:extLst>
          </p:cNvPr>
          <p:cNvPicPr>
            <a:picLocks noChangeAspect="1"/>
          </p:cNvPicPr>
          <p:nvPr/>
        </p:nvPicPr>
        <p:blipFill>
          <a:blip r:embed="rId5"/>
          <a:stretch>
            <a:fillRect/>
          </a:stretch>
        </p:blipFill>
        <p:spPr>
          <a:xfrm rot="1034135">
            <a:off x="2436252" y="2420370"/>
            <a:ext cx="2773874" cy="396443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8125106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Connettore 1 4">
            <a:extLst>
              <a:ext uri="{FF2B5EF4-FFF2-40B4-BE49-F238E27FC236}">
                <a16:creationId xmlns:a16="http://schemas.microsoft.com/office/drawing/2014/main" id="{263D0D77-F6FE-684E-9676-CBF815EDCCDD}"/>
              </a:ext>
            </a:extLst>
          </p:cNvPr>
          <p:cNvCxnSpPr>
            <a:cxnSpLocks/>
          </p:cNvCxnSpPr>
          <p:nvPr/>
        </p:nvCxnSpPr>
        <p:spPr>
          <a:xfrm>
            <a:off x="14344" y="219825"/>
            <a:ext cx="262965" cy="0"/>
          </a:xfrm>
          <a:prstGeom prst="line">
            <a:avLst/>
          </a:prstGeom>
          <a:ln w="31750" cap="sq">
            <a:solidFill>
              <a:srgbClr val="C90231"/>
            </a:solidFill>
          </a:ln>
        </p:spPr>
        <p:style>
          <a:lnRef idx="1">
            <a:schemeClr val="accent1"/>
          </a:lnRef>
          <a:fillRef idx="0">
            <a:schemeClr val="accent1"/>
          </a:fillRef>
          <a:effectRef idx="0">
            <a:schemeClr val="accent1"/>
          </a:effectRef>
          <a:fontRef idx="minor">
            <a:schemeClr val="tx1"/>
          </a:fontRef>
        </p:style>
      </p:cxnSp>
      <p:cxnSp>
        <p:nvCxnSpPr>
          <p:cNvPr id="6" name="Connettore 1 5">
            <a:extLst>
              <a:ext uri="{FF2B5EF4-FFF2-40B4-BE49-F238E27FC236}">
                <a16:creationId xmlns:a16="http://schemas.microsoft.com/office/drawing/2014/main" id="{110CD005-40DC-9042-B971-247F4ADA0BB1}"/>
              </a:ext>
            </a:extLst>
          </p:cNvPr>
          <p:cNvCxnSpPr>
            <a:cxnSpLocks/>
          </p:cNvCxnSpPr>
          <p:nvPr/>
        </p:nvCxnSpPr>
        <p:spPr>
          <a:xfrm flipH="1" flipV="1">
            <a:off x="303327" y="228293"/>
            <a:ext cx="186279" cy="186279"/>
          </a:xfrm>
          <a:prstGeom prst="line">
            <a:avLst/>
          </a:prstGeom>
          <a:ln w="31750" cap="sq">
            <a:solidFill>
              <a:srgbClr val="C90231"/>
            </a:solidFill>
          </a:ln>
        </p:spPr>
        <p:style>
          <a:lnRef idx="1">
            <a:schemeClr val="accent1"/>
          </a:lnRef>
          <a:fillRef idx="0">
            <a:schemeClr val="accent1"/>
          </a:fillRef>
          <a:effectRef idx="0">
            <a:schemeClr val="accent1"/>
          </a:effectRef>
          <a:fontRef idx="minor">
            <a:schemeClr val="tx1"/>
          </a:fontRef>
        </p:style>
      </p:cxnSp>
      <p:cxnSp>
        <p:nvCxnSpPr>
          <p:cNvPr id="7" name="Connettore 1 6">
            <a:extLst>
              <a:ext uri="{FF2B5EF4-FFF2-40B4-BE49-F238E27FC236}">
                <a16:creationId xmlns:a16="http://schemas.microsoft.com/office/drawing/2014/main" id="{63C67CE7-1FE5-F142-8464-0F92C32D60DF}"/>
              </a:ext>
            </a:extLst>
          </p:cNvPr>
          <p:cNvCxnSpPr>
            <a:cxnSpLocks/>
          </p:cNvCxnSpPr>
          <p:nvPr/>
        </p:nvCxnSpPr>
        <p:spPr>
          <a:xfrm>
            <a:off x="510772" y="426699"/>
            <a:ext cx="288000" cy="0"/>
          </a:xfrm>
          <a:prstGeom prst="line">
            <a:avLst/>
          </a:prstGeom>
          <a:ln w="31750" cap="sq">
            <a:solidFill>
              <a:srgbClr val="C90231"/>
            </a:solidFill>
          </a:ln>
        </p:spPr>
        <p:style>
          <a:lnRef idx="1">
            <a:schemeClr val="accent1"/>
          </a:lnRef>
          <a:fillRef idx="0">
            <a:schemeClr val="accent1"/>
          </a:fillRef>
          <a:effectRef idx="0">
            <a:schemeClr val="accent1"/>
          </a:effectRef>
          <a:fontRef idx="minor">
            <a:schemeClr val="tx1"/>
          </a:fontRef>
        </p:style>
      </p:cxnSp>
      <p:sp>
        <p:nvSpPr>
          <p:cNvPr id="12" name="Ovale 11">
            <a:extLst>
              <a:ext uri="{FF2B5EF4-FFF2-40B4-BE49-F238E27FC236}">
                <a16:creationId xmlns:a16="http://schemas.microsoft.com/office/drawing/2014/main" id="{4CE06AE3-12CA-4144-93FC-7F31F774F989}"/>
              </a:ext>
            </a:extLst>
          </p:cNvPr>
          <p:cNvSpPr/>
          <p:nvPr/>
        </p:nvSpPr>
        <p:spPr>
          <a:xfrm>
            <a:off x="743354" y="358238"/>
            <a:ext cx="134749" cy="136921"/>
          </a:xfrm>
          <a:prstGeom prst="ellipse">
            <a:avLst/>
          </a:prstGeom>
          <a:solidFill>
            <a:schemeClr val="bg1"/>
          </a:solidFill>
          <a:ln>
            <a:solidFill>
              <a:srgbClr val="C902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2400"/>
          </a:p>
        </p:txBody>
      </p:sp>
      <p:sp>
        <p:nvSpPr>
          <p:cNvPr id="11" name="Rettangolo 10">
            <a:extLst>
              <a:ext uri="{FF2B5EF4-FFF2-40B4-BE49-F238E27FC236}">
                <a16:creationId xmlns:a16="http://schemas.microsoft.com/office/drawing/2014/main" id="{18C9BB7A-CF96-45C4-8DE3-C8C408EF8298}"/>
              </a:ext>
            </a:extLst>
          </p:cNvPr>
          <p:cNvSpPr/>
          <p:nvPr/>
        </p:nvSpPr>
        <p:spPr>
          <a:xfrm>
            <a:off x="6096000" y="0"/>
            <a:ext cx="6095998" cy="6858000"/>
          </a:xfrm>
          <a:prstGeom prst="rect">
            <a:avLst/>
          </a:prstGeom>
          <a:solidFill>
            <a:srgbClr val="C902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7800" algn="ctr"/>
            <a:endParaRPr lang="it-IT" sz="2800" dirty="0">
              <a:solidFill>
                <a:schemeClr val="bg1"/>
              </a:solidFill>
              <a:latin typeface="SF Pro Display"/>
            </a:endParaRPr>
          </a:p>
        </p:txBody>
      </p:sp>
      <p:pic>
        <p:nvPicPr>
          <p:cNvPr id="13" name="Immagine 12">
            <a:extLst>
              <a:ext uri="{FF2B5EF4-FFF2-40B4-BE49-F238E27FC236}">
                <a16:creationId xmlns:a16="http://schemas.microsoft.com/office/drawing/2014/main" id="{DEC3AACA-EF39-4674-8571-86158540E2CD}"/>
              </a:ext>
            </a:extLst>
          </p:cNvPr>
          <p:cNvPicPr>
            <a:picLocks noChangeAspect="1"/>
          </p:cNvPicPr>
          <p:nvPr/>
        </p:nvPicPr>
        <p:blipFill>
          <a:blip r:embed="rId3">
            <a:lum bright="70000" contrast="-70000"/>
          </a:blip>
          <a:stretch>
            <a:fillRect/>
          </a:stretch>
        </p:blipFill>
        <p:spPr>
          <a:xfrm>
            <a:off x="11535674" y="109342"/>
            <a:ext cx="549097" cy="335559"/>
          </a:xfrm>
          <a:prstGeom prst="rect">
            <a:avLst/>
          </a:prstGeom>
        </p:spPr>
      </p:pic>
      <p:sp>
        <p:nvSpPr>
          <p:cNvPr id="14" name="CasellaDiTesto 13">
            <a:extLst>
              <a:ext uri="{FF2B5EF4-FFF2-40B4-BE49-F238E27FC236}">
                <a16:creationId xmlns:a16="http://schemas.microsoft.com/office/drawing/2014/main" id="{7F1ED3C4-79D3-41FA-8115-530448E1E5C3}"/>
              </a:ext>
            </a:extLst>
          </p:cNvPr>
          <p:cNvSpPr txBox="1"/>
          <p:nvPr/>
        </p:nvSpPr>
        <p:spPr>
          <a:xfrm>
            <a:off x="6233477" y="790530"/>
            <a:ext cx="5851294" cy="4970591"/>
          </a:xfrm>
          <a:prstGeom prst="rect">
            <a:avLst/>
          </a:prstGeom>
          <a:noFill/>
        </p:spPr>
        <p:txBody>
          <a:bodyPr wrap="square">
            <a:spAutoFit/>
          </a:bodyPr>
          <a:lstStyle/>
          <a:p>
            <a:pPr marL="177800">
              <a:spcAft>
                <a:spcPts val="1200"/>
              </a:spcAft>
            </a:pPr>
            <a:r>
              <a:rPr lang="it-IT" sz="2700" dirty="0">
                <a:solidFill>
                  <a:schemeClr val="bg1"/>
                </a:solidFill>
                <a:latin typeface="Arial Nova" panose="020B0504020202020204" pitchFamily="34" charset="0"/>
              </a:rPr>
              <a:t>L’invito alla compilazione (a cura della FICE) ha coinvolto tutti gli esercizi che risultavano associati del periodo 2019-2022 (oltre 300). </a:t>
            </a:r>
          </a:p>
          <a:p>
            <a:pPr marL="177800">
              <a:spcAft>
                <a:spcPts val="1200"/>
              </a:spcAft>
            </a:pPr>
            <a:r>
              <a:rPr lang="it-IT" sz="2700" dirty="0">
                <a:solidFill>
                  <a:schemeClr val="bg1"/>
                </a:solidFill>
                <a:latin typeface="Arial Nova" panose="020B0504020202020204" pitchFamily="34" charset="0"/>
              </a:rPr>
              <a:t>Anche la raccolta dei questionari ed il data-entry sono stati curati dalla FICE che ha condiviso con Ergo </a:t>
            </a:r>
            <a:r>
              <a:rPr lang="it-IT" sz="2700" dirty="0" err="1">
                <a:solidFill>
                  <a:schemeClr val="bg1"/>
                </a:solidFill>
                <a:latin typeface="Arial Nova" panose="020B0504020202020204" pitchFamily="34" charset="0"/>
              </a:rPr>
              <a:t>reseach</a:t>
            </a:r>
            <a:r>
              <a:rPr lang="it-IT" sz="2700" dirty="0">
                <a:solidFill>
                  <a:schemeClr val="bg1"/>
                </a:solidFill>
                <a:latin typeface="Arial Nova" panose="020B0504020202020204" pitchFamily="34" charset="0"/>
              </a:rPr>
              <a:t> un file anonimo con le sole risposte, sganciate dai riferimenti al rispondente ed al relativo esercizio.</a:t>
            </a:r>
          </a:p>
          <a:p>
            <a:pPr marL="177800">
              <a:spcAft>
                <a:spcPts val="1200"/>
              </a:spcAft>
            </a:pPr>
            <a:r>
              <a:rPr lang="it-IT" sz="2700" dirty="0">
                <a:solidFill>
                  <a:schemeClr val="bg1"/>
                </a:solidFill>
                <a:latin typeface="Arial Nova" panose="020B0504020202020204" pitchFamily="34" charset="0"/>
              </a:rPr>
              <a:t>Sono stati elaborati 146 questionari.</a:t>
            </a:r>
          </a:p>
        </p:txBody>
      </p:sp>
      <p:sp>
        <p:nvSpPr>
          <p:cNvPr id="20" name="Rettangolo 19">
            <a:extLst>
              <a:ext uri="{FF2B5EF4-FFF2-40B4-BE49-F238E27FC236}">
                <a16:creationId xmlns:a16="http://schemas.microsoft.com/office/drawing/2014/main" id="{77A1A785-4321-41BD-B48F-647BC48A9F52}"/>
              </a:ext>
            </a:extLst>
          </p:cNvPr>
          <p:cNvSpPr/>
          <p:nvPr/>
        </p:nvSpPr>
        <p:spPr>
          <a:xfrm>
            <a:off x="909325" y="204290"/>
            <a:ext cx="2901051" cy="420564"/>
          </a:xfrm>
          <a:prstGeom prst="rect">
            <a:avLst/>
          </a:prstGeom>
        </p:spPr>
        <p:txBody>
          <a:bodyPr wrap="none">
            <a:spAutoFit/>
          </a:bodyPr>
          <a:lstStyle/>
          <a:p>
            <a:pPr defTabSz="914377"/>
            <a:r>
              <a:rPr lang="it-IT" sz="2133" b="1" dirty="0">
                <a:solidFill>
                  <a:srgbClr val="C90231"/>
                </a:solidFill>
                <a:latin typeface="Arial Nova" panose="020B0504020202020204" pitchFamily="34" charset="0"/>
                <a:ea typeface="SF Pro Display Light" pitchFamily="2" charset="0"/>
              </a:rPr>
              <a:t>Universo e campione</a:t>
            </a:r>
          </a:p>
        </p:txBody>
      </p:sp>
      <p:sp>
        <p:nvSpPr>
          <p:cNvPr id="2" name="Rettangolo 1">
            <a:extLst>
              <a:ext uri="{FF2B5EF4-FFF2-40B4-BE49-F238E27FC236}">
                <a16:creationId xmlns:a16="http://schemas.microsoft.com/office/drawing/2014/main" id="{34FC62C5-1F50-4891-9CAB-2A0EE40B495E}"/>
              </a:ext>
            </a:extLst>
          </p:cNvPr>
          <p:cNvSpPr/>
          <p:nvPr/>
        </p:nvSpPr>
        <p:spPr>
          <a:xfrm>
            <a:off x="439781" y="3715940"/>
            <a:ext cx="288000" cy="153955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Segnaposto numero diapositiva 2">
            <a:extLst>
              <a:ext uri="{FF2B5EF4-FFF2-40B4-BE49-F238E27FC236}">
                <a16:creationId xmlns:a16="http://schemas.microsoft.com/office/drawing/2014/main" id="{1E2B728A-ED6F-70F5-FB47-069095934823}"/>
              </a:ext>
            </a:extLst>
          </p:cNvPr>
          <p:cNvSpPr>
            <a:spLocks noGrp="1"/>
          </p:cNvSpPr>
          <p:nvPr>
            <p:ph type="sldNum" sz="quarter" idx="12"/>
          </p:nvPr>
        </p:nvSpPr>
        <p:spPr>
          <a:xfrm>
            <a:off x="9361891" y="6435434"/>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EA36CC3-3248-2E4F-940A-171F0585C90D}" type="slidenum">
              <a:rPr kumimoji="0" lang="it-IT" sz="1067" b="0" i="0" u="none" strike="noStrike" kern="1200" cap="none" spc="0" normalizeH="0" baseline="0" noProof="0" smtClean="0">
                <a:ln>
                  <a:noFill/>
                </a:ln>
                <a:solidFill>
                  <a:schemeClr val="bg1"/>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it-IT" sz="1067" b="0" i="0" u="none" strike="noStrike" kern="1200" cap="none" spc="0" normalizeH="0" baseline="0" noProof="0" dirty="0">
              <a:ln>
                <a:noFill/>
              </a:ln>
              <a:solidFill>
                <a:schemeClr val="bg1"/>
              </a:solidFill>
              <a:effectLst/>
              <a:uLnTx/>
              <a:uFillTx/>
              <a:latin typeface="Calibri" panose="020F0502020204030204"/>
              <a:ea typeface="+mn-ea"/>
              <a:cs typeface="+mn-cs"/>
            </a:endParaRPr>
          </a:p>
        </p:txBody>
      </p:sp>
      <mc:AlternateContent xmlns:mc="http://schemas.openxmlformats.org/markup-compatibility/2006" xmlns:cx4="http://schemas.microsoft.com/office/drawing/2016/5/10/chartex">
        <mc:Choice Requires="cx4">
          <p:graphicFrame>
            <p:nvGraphicFramePr>
              <p:cNvPr id="4" name="Grafico 3">
                <a:extLst>
                  <a:ext uri="{FF2B5EF4-FFF2-40B4-BE49-F238E27FC236}">
                    <a16:creationId xmlns:a16="http://schemas.microsoft.com/office/drawing/2014/main" id="{0E0817AF-14A0-C963-4411-96ADD53C5F5E}"/>
                  </a:ext>
                </a:extLst>
              </p:cNvPr>
              <p:cNvGraphicFramePr/>
              <p:nvPr>
                <p:extLst>
                  <p:ext uri="{D42A27DB-BD31-4B8C-83A1-F6EECF244321}">
                    <p14:modId xmlns:p14="http://schemas.microsoft.com/office/powerpoint/2010/main" val="440711455"/>
                  </p:ext>
                </p:extLst>
              </p:nvPr>
            </p:nvGraphicFramePr>
            <p:xfrm>
              <a:off x="234588" y="1458757"/>
              <a:ext cx="5792673" cy="5341802"/>
            </p:xfrm>
            <a:graphic>
              <a:graphicData uri="http://schemas.microsoft.com/office/drawing/2014/chartex">
                <cx:chart xmlns:cx="http://schemas.microsoft.com/office/drawing/2014/chartex" xmlns:r="http://schemas.openxmlformats.org/officeDocument/2006/relationships" r:id="rId4"/>
              </a:graphicData>
            </a:graphic>
          </p:graphicFrame>
        </mc:Choice>
        <mc:Fallback xmlns="">
          <p:pic>
            <p:nvPicPr>
              <p:cNvPr id="4" name="Grafico 3">
                <a:extLst>
                  <a:ext uri="{FF2B5EF4-FFF2-40B4-BE49-F238E27FC236}">
                    <a16:creationId xmlns:a16="http://schemas.microsoft.com/office/drawing/2014/main" id="{0E0817AF-14A0-C963-4411-96ADD53C5F5E}"/>
                  </a:ext>
                </a:extLst>
              </p:cNvPr>
              <p:cNvPicPr>
                <a:picLocks noGrp="1" noRot="1" noChangeAspect="1" noMove="1" noResize="1" noEditPoints="1" noAdjustHandles="1" noChangeArrowheads="1" noChangeShapeType="1"/>
              </p:cNvPicPr>
              <p:nvPr/>
            </p:nvPicPr>
            <p:blipFill>
              <a:blip r:embed="rId5"/>
              <a:stretch>
                <a:fillRect/>
              </a:stretch>
            </p:blipFill>
            <p:spPr>
              <a:xfrm>
                <a:off x="234588" y="1458757"/>
                <a:ext cx="5792673" cy="5341802"/>
              </a:xfrm>
              <a:prstGeom prst="rect">
                <a:avLst/>
              </a:prstGeom>
            </p:spPr>
          </p:pic>
        </mc:Fallback>
      </mc:AlternateContent>
      <p:sp>
        <p:nvSpPr>
          <p:cNvPr id="10" name="Rettangolo 9">
            <a:extLst>
              <a:ext uri="{FF2B5EF4-FFF2-40B4-BE49-F238E27FC236}">
                <a16:creationId xmlns:a16="http://schemas.microsoft.com/office/drawing/2014/main" id="{CB1CCFE4-1DF9-59A7-9228-B6AEBC163697}"/>
              </a:ext>
            </a:extLst>
          </p:cNvPr>
          <p:cNvSpPr/>
          <p:nvPr/>
        </p:nvSpPr>
        <p:spPr>
          <a:xfrm>
            <a:off x="810728" y="866606"/>
            <a:ext cx="3537059" cy="646331"/>
          </a:xfrm>
          <a:prstGeom prst="rect">
            <a:avLst/>
          </a:prstGeom>
        </p:spPr>
        <p:txBody>
          <a:bodyPr wrap="none">
            <a:spAutoFit/>
          </a:bodyPr>
          <a:lstStyle/>
          <a:p>
            <a:pPr defTabSz="914377"/>
            <a:r>
              <a:rPr lang="it-IT" sz="3600" b="1" dirty="0">
                <a:solidFill>
                  <a:srgbClr val="C90231"/>
                </a:solidFill>
                <a:latin typeface="Arial Nova" panose="020B0504020202020204" pitchFamily="34" charset="0"/>
                <a:ea typeface="SF Pro Display Light" pitchFamily="2" charset="0"/>
              </a:rPr>
              <a:t>146</a:t>
            </a:r>
            <a:r>
              <a:rPr lang="it-IT" sz="2133" b="1" dirty="0">
                <a:solidFill>
                  <a:srgbClr val="C90231"/>
                </a:solidFill>
                <a:latin typeface="Arial Nova" panose="020B0504020202020204" pitchFamily="34" charset="0"/>
                <a:ea typeface="SF Pro Display Light" pitchFamily="2" charset="0"/>
              </a:rPr>
              <a:t> interviste complete</a:t>
            </a:r>
          </a:p>
        </p:txBody>
      </p:sp>
      <p:pic>
        <p:nvPicPr>
          <p:cNvPr id="16" name="Immagine 15">
            <a:extLst>
              <a:ext uri="{FF2B5EF4-FFF2-40B4-BE49-F238E27FC236}">
                <a16:creationId xmlns:a16="http://schemas.microsoft.com/office/drawing/2014/main" id="{687D2600-C0E1-FA59-CA83-CCC9467C6A78}"/>
              </a:ext>
            </a:extLst>
          </p:cNvPr>
          <p:cNvPicPr>
            <a:picLocks noChangeAspect="1"/>
          </p:cNvPicPr>
          <p:nvPr/>
        </p:nvPicPr>
        <p:blipFill rotWithShape="1">
          <a:blip r:embed="rId6">
            <a:extLst>
              <a:ext uri="{28A0092B-C50C-407E-A947-70E740481C1C}">
                <a14:useLocalDpi xmlns:a14="http://schemas.microsoft.com/office/drawing/2010/main" val="0"/>
              </a:ext>
            </a:extLst>
          </a:blip>
          <a:srcRect r="50655"/>
          <a:stretch/>
        </p:blipFill>
        <p:spPr bwMode="auto">
          <a:xfrm>
            <a:off x="2831554" y="2261681"/>
            <a:ext cx="1346360" cy="1318194"/>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9879283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a:extLst>
              <a:ext uri="{FF2B5EF4-FFF2-40B4-BE49-F238E27FC236}">
                <a16:creationId xmlns:a16="http://schemas.microsoft.com/office/drawing/2014/main" id="{017A2E1D-EE16-FE84-A4BE-0F19B5FF4A29}"/>
              </a:ext>
            </a:extLst>
          </p:cNvPr>
          <p:cNvPicPr>
            <a:picLocks noChangeAspect="1"/>
          </p:cNvPicPr>
          <p:nvPr/>
        </p:nvPicPr>
        <p:blipFill rotWithShape="1">
          <a:blip r:embed="rId3">
            <a:extLst>
              <a:ext uri="{28A0092B-C50C-407E-A947-70E740481C1C}">
                <a14:useLocalDpi xmlns:a14="http://schemas.microsoft.com/office/drawing/2010/main" val="0"/>
              </a:ext>
            </a:extLst>
          </a:blip>
          <a:srcRect r="50655"/>
          <a:stretch/>
        </p:blipFill>
        <p:spPr bwMode="auto">
          <a:xfrm>
            <a:off x="80805" y="5838133"/>
            <a:ext cx="1020203" cy="998860"/>
          </a:xfrm>
          <a:prstGeom prst="rect">
            <a:avLst/>
          </a:prstGeom>
          <a:noFill/>
          <a:ln>
            <a:noFill/>
          </a:ln>
          <a:extLst>
            <a:ext uri="{53640926-AAD7-44D8-BBD7-CCE9431645EC}">
              <a14:shadowObscured xmlns:a14="http://schemas.microsoft.com/office/drawing/2010/main"/>
            </a:ext>
          </a:extLst>
        </p:spPr>
      </p:pic>
      <p:cxnSp>
        <p:nvCxnSpPr>
          <p:cNvPr id="5" name="Connettore 1 4">
            <a:extLst>
              <a:ext uri="{FF2B5EF4-FFF2-40B4-BE49-F238E27FC236}">
                <a16:creationId xmlns:a16="http://schemas.microsoft.com/office/drawing/2014/main" id="{263D0D77-F6FE-684E-9676-CBF815EDCCDD}"/>
              </a:ext>
            </a:extLst>
          </p:cNvPr>
          <p:cNvCxnSpPr>
            <a:cxnSpLocks/>
          </p:cNvCxnSpPr>
          <p:nvPr/>
        </p:nvCxnSpPr>
        <p:spPr>
          <a:xfrm>
            <a:off x="14344" y="219825"/>
            <a:ext cx="262965" cy="0"/>
          </a:xfrm>
          <a:prstGeom prst="line">
            <a:avLst/>
          </a:prstGeom>
          <a:ln w="31750" cap="sq">
            <a:solidFill>
              <a:srgbClr val="C90231"/>
            </a:solidFill>
          </a:ln>
        </p:spPr>
        <p:style>
          <a:lnRef idx="1">
            <a:schemeClr val="accent1"/>
          </a:lnRef>
          <a:fillRef idx="0">
            <a:schemeClr val="accent1"/>
          </a:fillRef>
          <a:effectRef idx="0">
            <a:schemeClr val="accent1"/>
          </a:effectRef>
          <a:fontRef idx="minor">
            <a:schemeClr val="tx1"/>
          </a:fontRef>
        </p:style>
      </p:cxnSp>
      <p:cxnSp>
        <p:nvCxnSpPr>
          <p:cNvPr id="6" name="Connettore 1 5">
            <a:extLst>
              <a:ext uri="{FF2B5EF4-FFF2-40B4-BE49-F238E27FC236}">
                <a16:creationId xmlns:a16="http://schemas.microsoft.com/office/drawing/2014/main" id="{110CD005-40DC-9042-B971-247F4ADA0BB1}"/>
              </a:ext>
            </a:extLst>
          </p:cNvPr>
          <p:cNvCxnSpPr>
            <a:cxnSpLocks/>
          </p:cNvCxnSpPr>
          <p:nvPr/>
        </p:nvCxnSpPr>
        <p:spPr>
          <a:xfrm flipH="1" flipV="1">
            <a:off x="303327" y="228293"/>
            <a:ext cx="186279" cy="186279"/>
          </a:xfrm>
          <a:prstGeom prst="line">
            <a:avLst/>
          </a:prstGeom>
          <a:ln w="31750" cap="sq">
            <a:solidFill>
              <a:srgbClr val="C90231"/>
            </a:solidFill>
          </a:ln>
        </p:spPr>
        <p:style>
          <a:lnRef idx="1">
            <a:schemeClr val="accent1"/>
          </a:lnRef>
          <a:fillRef idx="0">
            <a:schemeClr val="accent1"/>
          </a:fillRef>
          <a:effectRef idx="0">
            <a:schemeClr val="accent1"/>
          </a:effectRef>
          <a:fontRef idx="minor">
            <a:schemeClr val="tx1"/>
          </a:fontRef>
        </p:style>
      </p:cxnSp>
      <p:cxnSp>
        <p:nvCxnSpPr>
          <p:cNvPr id="7" name="Connettore 1 6">
            <a:extLst>
              <a:ext uri="{FF2B5EF4-FFF2-40B4-BE49-F238E27FC236}">
                <a16:creationId xmlns:a16="http://schemas.microsoft.com/office/drawing/2014/main" id="{63C67CE7-1FE5-F142-8464-0F92C32D60DF}"/>
              </a:ext>
            </a:extLst>
          </p:cNvPr>
          <p:cNvCxnSpPr>
            <a:cxnSpLocks/>
          </p:cNvCxnSpPr>
          <p:nvPr/>
        </p:nvCxnSpPr>
        <p:spPr>
          <a:xfrm>
            <a:off x="510772" y="426699"/>
            <a:ext cx="288000" cy="0"/>
          </a:xfrm>
          <a:prstGeom prst="line">
            <a:avLst/>
          </a:prstGeom>
          <a:ln w="31750" cap="sq">
            <a:solidFill>
              <a:srgbClr val="C90231"/>
            </a:solidFill>
          </a:ln>
        </p:spPr>
        <p:style>
          <a:lnRef idx="1">
            <a:schemeClr val="accent1"/>
          </a:lnRef>
          <a:fillRef idx="0">
            <a:schemeClr val="accent1"/>
          </a:fillRef>
          <a:effectRef idx="0">
            <a:schemeClr val="accent1"/>
          </a:effectRef>
          <a:fontRef idx="minor">
            <a:schemeClr val="tx1"/>
          </a:fontRef>
        </p:style>
      </p:cxnSp>
      <p:sp>
        <p:nvSpPr>
          <p:cNvPr id="12" name="Ovale 11">
            <a:extLst>
              <a:ext uri="{FF2B5EF4-FFF2-40B4-BE49-F238E27FC236}">
                <a16:creationId xmlns:a16="http://schemas.microsoft.com/office/drawing/2014/main" id="{4CE06AE3-12CA-4144-93FC-7F31F774F989}"/>
              </a:ext>
            </a:extLst>
          </p:cNvPr>
          <p:cNvSpPr/>
          <p:nvPr/>
        </p:nvSpPr>
        <p:spPr>
          <a:xfrm>
            <a:off x="743354" y="358238"/>
            <a:ext cx="134749" cy="136921"/>
          </a:xfrm>
          <a:prstGeom prst="ellipse">
            <a:avLst/>
          </a:prstGeom>
          <a:solidFill>
            <a:schemeClr val="bg1"/>
          </a:solidFill>
          <a:ln>
            <a:solidFill>
              <a:srgbClr val="C902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Segnaposto numero diapositiva 3">
            <a:extLst>
              <a:ext uri="{FF2B5EF4-FFF2-40B4-BE49-F238E27FC236}">
                <a16:creationId xmlns:a16="http://schemas.microsoft.com/office/drawing/2014/main" id="{294FC4C0-145C-9342-8845-F91765F12A1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EA36CC3-3248-2E4F-940A-171F0585C90D}" type="slidenum">
              <a:rPr kumimoji="0" lang="it-IT" sz="1067"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it-IT" sz="1067"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5" name="Rettangolo 14">
            <a:extLst>
              <a:ext uri="{FF2B5EF4-FFF2-40B4-BE49-F238E27FC236}">
                <a16:creationId xmlns:a16="http://schemas.microsoft.com/office/drawing/2014/main" id="{29EE189A-4246-4475-ABD1-D62D17E62737}"/>
              </a:ext>
            </a:extLst>
          </p:cNvPr>
          <p:cNvSpPr/>
          <p:nvPr/>
        </p:nvSpPr>
        <p:spPr>
          <a:xfrm>
            <a:off x="909323" y="204290"/>
            <a:ext cx="10298825" cy="420564"/>
          </a:xfrm>
          <a:prstGeom prst="rect">
            <a:avLst/>
          </a:prstGeom>
        </p:spPr>
        <p:txBody>
          <a:bodyPr wrap="square">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it-IT" sz="2133" b="1" i="0" u="none" strike="noStrike" kern="1200" cap="none" spc="0" normalizeH="0" baseline="0" noProof="0" dirty="0">
                <a:ln>
                  <a:noFill/>
                </a:ln>
                <a:solidFill>
                  <a:srgbClr val="C90231"/>
                </a:solidFill>
                <a:effectLst/>
                <a:uLnTx/>
                <a:uFillTx/>
                <a:latin typeface="Arial Nova" panose="020B0504020202020204" pitchFamily="34" charset="0"/>
                <a:ea typeface="SF Pro Display Light" pitchFamily="2" charset="0"/>
                <a:cs typeface="+mn-cs"/>
              </a:rPr>
              <a:t>Attitudine all’ascolto e propensione a rispondere</a:t>
            </a:r>
          </a:p>
        </p:txBody>
      </p:sp>
      <p:sp>
        <p:nvSpPr>
          <p:cNvPr id="14" name="CasellaDiTesto 13">
            <a:extLst>
              <a:ext uri="{FF2B5EF4-FFF2-40B4-BE49-F238E27FC236}">
                <a16:creationId xmlns:a16="http://schemas.microsoft.com/office/drawing/2014/main" id="{2E731A54-03AF-4EA0-9616-39006435C951}"/>
              </a:ext>
            </a:extLst>
          </p:cNvPr>
          <p:cNvSpPr txBox="1"/>
          <p:nvPr/>
        </p:nvSpPr>
        <p:spPr>
          <a:xfrm>
            <a:off x="671202" y="1033863"/>
            <a:ext cx="8637763" cy="4554260"/>
          </a:xfrm>
          <a:prstGeom prst="rect">
            <a:avLst/>
          </a:prstGeom>
          <a:noFill/>
        </p:spPr>
        <p:txBody>
          <a:bodyPr wrap="square">
            <a:spAutoFit/>
          </a:bodyPr>
          <a:lstStyle/>
          <a:p>
            <a:pPr marL="285750" marR="0" lvl="0" indent="-285750" algn="l" defTabSz="914400" rtl="0" eaLnBrk="1" fontAlgn="auto" latinLnBrk="0" hangingPunct="1">
              <a:lnSpc>
                <a:spcPct val="107000"/>
              </a:lnSpc>
              <a:spcBef>
                <a:spcPts val="0"/>
              </a:spcBef>
              <a:spcAft>
                <a:spcPts val="800"/>
              </a:spcAft>
              <a:buClrTx/>
              <a:buSzTx/>
              <a:buFont typeface="Courier New" panose="02070309020205020404" pitchFamily="49" charset="0"/>
              <a:buChar char="o"/>
              <a:tabLst/>
              <a:defRPr/>
            </a:pPr>
            <a:r>
              <a:rPr kumimoji="0" lang="it-IT" sz="2000" b="0" i="0" u="none" strike="noStrike" kern="1200" cap="none" spc="15" normalizeH="0" baseline="0" noProof="0" dirty="0">
                <a:ln>
                  <a:noFill/>
                </a:ln>
                <a:solidFill>
                  <a:srgbClr val="000000"/>
                </a:solidFill>
                <a:effectLst/>
                <a:uLnTx/>
                <a:uFillTx/>
                <a:latin typeface="Arial Nova" panose="020B0504020202020204" pitchFamily="34" charset="0"/>
                <a:ea typeface="Calibri" panose="020F0502020204030204" pitchFamily="34" charset="0"/>
                <a:cs typeface="Times New Roman" panose="02020603050405020304" pitchFamily="18" charset="0"/>
              </a:rPr>
              <a:t>La realizzazione di questa ricerca esprime l’</a:t>
            </a:r>
            <a:r>
              <a:rPr kumimoji="0" lang="it-IT" sz="2000" b="1" i="0" u="none" strike="noStrike" kern="1200" cap="none" spc="15" normalizeH="0" baseline="0" noProof="0" dirty="0">
                <a:ln>
                  <a:noFill/>
                </a:ln>
                <a:solidFill>
                  <a:srgbClr val="000000"/>
                </a:solidFill>
                <a:effectLst/>
                <a:uLnTx/>
                <a:uFillTx/>
                <a:latin typeface="Arial Nova" panose="020B0504020202020204" pitchFamily="34" charset="0"/>
                <a:ea typeface="Calibri" panose="020F0502020204030204" pitchFamily="34" charset="0"/>
                <a:cs typeface="Times New Roman" panose="02020603050405020304" pitchFamily="18" charset="0"/>
              </a:rPr>
              <a:t>attitudine all’ascolto</a:t>
            </a:r>
            <a:r>
              <a:rPr kumimoji="0" lang="it-IT" sz="2000" b="0" i="0" u="none" strike="noStrike" kern="1200" cap="none" spc="15" normalizeH="0" baseline="0" noProof="0" dirty="0">
                <a:ln>
                  <a:noFill/>
                </a:ln>
                <a:solidFill>
                  <a:srgbClr val="000000"/>
                </a:solidFill>
                <a:effectLst/>
                <a:uLnTx/>
                <a:uFillTx/>
                <a:latin typeface="Arial Nova" panose="020B0504020202020204" pitchFamily="34" charset="0"/>
                <a:ea typeface="Calibri" panose="020F0502020204030204" pitchFamily="34" charset="0"/>
                <a:cs typeface="Times New Roman" panose="02020603050405020304" pitchFamily="18" charset="0"/>
              </a:rPr>
              <a:t> da parte della Federazione Italiana Cinema d’Essai in una fase che suggerisce di radicare le politiche associative in una profonda conoscenza delle realtà rappresentate</a:t>
            </a:r>
          </a:p>
          <a:p>
            <a:pPr marL="285750" marR="0" lvl="0" indent="-285750" algn="l" defTabSz="914400" rtl="0" eaLnBrk="1" fontAlgn="auto" latinLnBrk="0" hangingPunct="1">
              <a:lnSpc>
                <a:spcPct val="107000"/>
              </a:lnSpc>
              <a:spcBef>
                <a:spcPts val="0"/>
              </a:spcBef>
              <a:spcAft>
                <a:spcPts val="800"/>
              </a:spcAft>
              <a:buClrTx/>
              <a:buSzTx/>
              <a:buFont typeface="Courier New" panose="02070309020205020404" pitchFamily="49" charset="0"/>
              <a:buChar char="o"/>
              <a:tabLst/>
              <a:defRPr/>
            </a:pPr>
            <a:r>
              <a:rPr kumimoji="0" lang="it-IT" sz="2000" b="0" i="0" u="none" strike="noStrike" kern="1200" cap="none" spc="15" normalizeH="0" baseline="0" noProof="0" dirty="0">
                <a:ln>
                  <a:noFill/>
                </a:ln>
                <a:solidFill>
                  <a:srgbClr val="000000"/>
                </a:solidFill>
                <a:effectLst/>
                <a:uLnTx/>
                <a:uFillTx/>
                <a:latin typeface="Arial Nova" panose="020B0504020202020204" pitchFamily="34" charset="0"/>
                <a:ea typeface="Calibri" panose="020F0502020204030204" pitchFamily="34" charset="0"/>
                <a:cs typeface="Times New Roman" panose="02020603050405020304" pitchFamily="18" charset="0"/>
              </a:rPr>
              <a:t>L’</a:t>
            </a:r>
            <a:r>
              <a:rPr kumimoji="0" lang="it-IT" sz="2000" b="1" i="0" u="none" strike="noStrike" kern="1200" cap="none" spc="15" normalizeH="0" baseline="0" noProof="0" dirty="0">
                <a:ln>
                  <a:noFill/>
                </a:ln>
                <a:solidFill>
                  <a:srgbClr val="000000"/>
                </a:solidFill>
                <a:effectLst/>
                <a:uLnTx/>
                <a:uFillTx/>
                <a:latin typeface="Arial Nova" panose="020B0504020202020204" pitchFamily="34" charset="0"/>
                <a:ea typeface="Calibri" panose="020F0502020204030204" pitchFamily="34" charset="0"/>
                <a:cs typeface="Times New Roman" panose="02020603050405020304" pitchFamily="18" charset="0"/>
              </a:rPr>
              <a:t>elevata propensione alla risposta</a:t>
            </a:r>
            <a:r>
              <a:rPr kumimoji="0" lang="it-IT" sz="2000" b="0" i="0" u="none" strike="noStrike" kern="1200" cap="none" spc="15" normalizeH="0" baseline="0" noProof="0" dirty="0">
                <a:ln>
                  <a:noFill/>
                </a:ln>
                <a:solidFill>
                  <a:srgbClr val="000000"/>
                </a:solidFill>
                <a:effectLst/>
                <a:uLnTx/>
                <a:uFillTx/>
                <a:latin typeface="Arial Nova" panose="020B0504020202020204" pitchFamily="34" charset="0"/>
                <a:ea typeface="Calibri" panose="020F0502020204030204" pitchFamily="34" charset="0"/>
                <a:cs typeface="Times New Roman" panose="02020603050405020304" pitchFamily="18" charset="0"/>
              </a:rPr>
              <a:t> da parte degli esercenti FICE è una manifestazione di </a:t>
            </a:r>
            <a:r>
              <a:rPr kumimoji="0" lang="it-IT" sz="2000" b="1" i="0" u="none" strike="noStrike" kern="1200" cap="none" spc="15" normalizeH="0" baseline="0" noProof="0" dirty="0">
                <a:ln>
                  <a:noFill/>
                </a:ln>
                <a:solidFill>
                  <a:srgbClr val="000000"/>
                </a:solidFill>
                <a:effectLst/>
                <a:uLnTx/>
                <a:uFillTx/>
                <a:latin typeface="Arial Nova" panose="020B0504020202020204" pitchFamily="34" charset="0"/>
                <a:ea typeface="Calibri" panose="020F0502020204030204" pitchFamily="34" charset="0"/>
                <a:cs typeface="Times New Roman" panose="02020603050405020304" pitchFamily="18" charset="0"/>
              </a:rPr>
              <a:t>fiducia</a:t>
            </a:r>
            <a:r>
              <a:rPr kumimoji="0" lang="it-IT" sz="2000" b="0" i="0" u="none" strike="noStrike" kern="1200" cap="none" spc="15" normalizeH="0" baseline="0" noProof="0" dirty="0">
                <a:ln>
                  <a:noFill/>
                </a:ln>
                <a:solidFill>
                  <a:srgbClr val="000000"/>
                </a:solidFill>
                <a:effectLst/>
                <a:uLnTx/>
                <a:uFillTx/>
                <a:latin typeface="Arial Nova" panose="020B0504020202020204" pitchFamily="34" charset="0"/>
                <a:ea typeface="Calibri" panose="020F0502020204030204" pitchFamily="34" charset="0"/>
                <a:cs typeface="Times New Roman" panose="02020603050405020304" pitchFamily="18" charset="0"/>
              </a:rPr>
              <a:t> verso i soggetti promotori e realizzatori della ricerca ed esprime la convinzione che momenti di </a:t>
            </a:r>
            <a:r>
              <a:rPr kumimoji="0" lang="it-IT" sz="2000" b="1" i="0" u="none" strike="noStrike" kern="1200" cap="none" spc="15" normalizeH="0" baseline="0" noProof="0" dirty="0">
                <a:ln>
                  <a:noFill/>
                </a:ln>
                <a:solidFill>
                  <a:srgbClr val="000000"/>
                </a:solidFill>
                <a:effectLst/>
                <a:uLnTx/>
                <a:uFillTx/>
                <a:latin typeface="Arial Nova" panose="020B0504020202020204" pitchFamily="34" charset="0"/>
                <a:ea typeface="Calibri" panose="020F0502020204030204" pitchFamily="34" charset="0"/>
                <a:cs typeface="Times New Roman" panose="02020603050405020304" pitchFamily="18" charset="0"/>
              </a:rPr>
              <a:t>auto-diagnosi e </a:t>
            </a:r>
            <a:r>
              <a:rPr kumimoji="0" lang="it-IT" sz="2000" b="0" i="0" u="none" strike="noStrike" kern="1200" cap="none" spc="15" normalizeH="0" baseline="0" noProof="0" dirty="0">
                <a:ln>
                  <a:noFill/>
                </a:ln>
                <a:solidFill>
                  <a:srgbClr val="000000"/>
                </a:solidFill>
                <a:effectLst/>
                <a:uLnTx/>
                <a:uFillTx/>
                <a:latin typeface="Arial Nova" panose="020B0504020202020204" pitchFamily="34" charset="0"/>
                <a:ea typeface="Calibri" panose="020F0502020204030204" pitchFamily="34" charset="0"/>
                <a:cs typeface="Times New Roman" panose="02020603050405020304" pitchFamily="18" charset="0"/>
              </a:rPr>
              <a:t>di </a:t>
            </a:r>
            <a:r>
              <a:rPr kumimoji="0" lang="it-IT" sz="2000" b="1" i="0" u="none" strike="noStrike" kern="1200" cap="none" spc="15" normalizeH="0" baseline="0" noProof="0" dirty="0">
                <a:ln>
                  <a:noFill/>
                </a:ln>
                <a:solidFill>
                  <a:srgbClr val="000000"/>
                </a:solidFill>
                <a:effectLst/>
                <a:uLnTx/>
                <a:uFillTx/>
                <a:latin typeface="Arial Nova" panose="020B0504020202020204" pitchFamily="34" charset="0"/>
                <a:ea typeface="Calibri" panose="020F0502020204030204" pitchFamily="34" charset="0"/>
                <a:cs typeface="Times New Roman" panose="02020603050405020304" pitchFamily="18" charset="0"/>
              </a:rPr>
              <a:t>condivisione</a:t>
            </a:r>
            <a:r>
              <a:rPr kumimoji="0" lang="it-IT" sz="2000" b="0" i="0" u="none" strike="noStrike" kern="1200" cap="none" spc="15" normalizeH="0" baseline="0" noProof="0" dirty="0">
                <a:ln>
                  <a:noFill/>
                </a:ln>
                <a:solidFill>
                  <a:srgbClr val="000000"/>
                </a:solidFill>
                <a:effectLst/>
                <a:uLnTx/>
                <a:uFillTx/>
                <a:latin typeface="Arial Nova" panose="020B0504020202020204" pitchFamily="34" charset="0"/>
                <a:ea typeface="Calibri" panose="020F0502020204030204" pitchFamily="34" charset="0"/>
                <a:cs typeface="Times New Roman" panose="02020603050405020304" pitchFamily="18" charset="0"/>
              </a:rPr>
              <a:t> possano fornire </a:t>
            </a:r>
            <a:r>
              <a:rPr kumimoji="0" lang="it-IT" sz="2000" b="1" i="0" u="none" strike="noStrike" kern="1200" cap="none" spc="15" normalizeH="0" baseline="0" noProof="0" dirty="0">
                <a:ln>
                  <a:noFill/>
                </a:ln>
                <a:solidFill>
                  <a:srgbClr val="000000"/>
                </a:solidFill>
                <a:effectLst/>
                <a:uLnTx/>
                <a:uFillTx/>
                <a:latin typeface="Arial Nova" panose="020B0504020202020204" pitchFamily="34" charset="0"/>
                <a:ea typeface="Calibri" panose="020F0502020204030204" pitchFamily="34" charset="0"/>
                <a:cs typeface="Times New Roman" panose="02020603050405020304" pitchFamily="18" charset="0"/>
              </a:rPr>
              <a:t>indirizzi strategici</a:t>
            </a:r>
          </a:p>
          <a:p>
            <a:pPr marL="285750" marR="0" lvl="0" indent="-285750" algn="l" defTabSz="914400" rtl="0" eaLnBrk="1" fontAlgn="auto" latinLnBrk="0" hangingPunct="1">
              <a:lnSpc>
                <a:spcPct val="107000"/>
              </a:lnSpc>
              <a:spcBef>
                <a:spcPts val="0"/>
              </a:spcBef>
              <a:spcAft>
                <a:spcPts val="800"/>
              </a:spcAft>
              <a:buClrTx/>
              <a:buSzTx/>
              <a:buFont typeface="Courier New" panose="02070309020205020404" pitchFamily="49" charset="0"/>
              <a:buChar char="o"/>
              <a:tabLst/>
              <a:defRPr/>
            </a:pPr>
            <a:r>
              <a:rPr kumimoji="0" lang="it-IT" sz="2000" b="0" i="0" u="none" strike="noStrike" kern="1200" cap="none" spc="15" normalizeH="0" baseline="0" noProof="0" dirty="0">
                <a:ln>
                  <a:noFill/>
                </a:ln>
                <a:solidFill>
                  <a:srgbClr val="000000"/>
                </a:solidFill>
                <a:effectLst/>
                <a:uLnTx/>
                <a:uFillTx/>
                <a:latin typeface="Arial Nova" panose="020B0504020202020204" pitchFamily="34" charset="0"/>
                <a:ea typeface="Calibri" panose="020F0502020204030204" pitchFamily="34" charset="0"/>
                <a:cs typeface="Times New Roman" panose="02020603050405020304" pitchFamily="18" charset="0"/>
              </a:rPr>
              <a:t>Lo spaccato FICE coinvolto nella ricerca è composto da </a:t>
            </a:r>
            <a:r>
              <a:rPr kumimoji="0" lang="it-IT" sz="2000" b="1" i="0" u="none" strike="noStrike" kern="1200" cap="none" spc="15" normalizeH="0" baseline="0" noProof="0" dirty="0">
                <a:ln>
                  <a:noFill/>
                </a:ln>
                <a:solidFill>
                  <a:srgbClr val="000000"/>
                </a:solidFill>
                <a:effectLst/>
                <a:uLnTx/>
                <a:uFillTx/>
                <a:latin typeface="Arial Nova" panose="020B0504020202020204" pitchFamily="34" charset="0"/>
                <a:ea typeface="Calibri" panose="020F0502020204030204" pitchFamily="34" charset="0"/>
                <a:cs typeface="Times New Roman" panose="02020603050405020304" pitchFamily="18" charset="0"/>
              </a:rPr>
              <a:t>esercizi longevi </a:t>
            </a:r>
            <a:r>
              <a:rPr kumimoji="0" lang="it-IT" sz="2000" b="0" i="0" u="none" strike="noStrike" kern="1200" cap="none" spc="15" normalizeH="0" baseline="0" noProof="0" dirty="0">
                <a:ln>
                  <a:noFill/>
                </a:ln>
                <a:solidFill>
                  <a:srgbClr val="000000"/>
                </a:solidFill>
                <a:effectLst/>
                <a:uLnTx/>
                <a:uFillTx/>
                <a:latin typeface="Arial Nova" panose="020B0504020202020204" pitchFamily="34" charset="0"/>
                <a:ea typeface="Calibri" panose="020F0502020204030204" pitchFamily="34" charset="0"/>
                <a:cs typeface="Times New Roman" panose="02020603050405020304" pitchFamily="18" charset="0"/>
              </a:rPr>
              <a:t>(il 40% è costituito da attività avviate prima del 2000) </a:t>
            </a:r>
            <a:r>
              <a:rPr kumimoji="0" lang="it-IT" sz="2000" b="1" i="0" u="none" strike="noStrike" kern="1200" cap="none" spc="15" normalizeH="0" baseline="0" noProof="0" dirty="0">
                <a:ln>
                  <a:noFill/>
                </a:ln>
                <a:solidFill>
                  <a:srgbClr val="000000"/>
                </a:solidFill>
                <a:effectLst/>
                <a:uLnTx/>
                <a:uFillTx/>
                <a:latin typeface="Arial Nova" panose="020B0504020202020204" pitchFamily="34" charset="0"/>
                <a:ea typeface="Calibri" panose="020F0502020204030204" pitchFamily="34" charset="0"/>
                <a:cs typeface="Times New Roman" panose="02020603050405020304" pitchFamily="18" charset="0"/>
              </a:rPr>
              <a:t>radicati nel territorio </a:t>
            </a:r>
            <a:r>
              <a:rPr kumimoji="0" lang="it-IT" sz="2000" b="0" i="0" u="none" strike="noStrike" kern="1200" cap="none" spc="15" normalizeH="0" baseline="0" noProof="0" dirty="0">
                <a:ln>
                  <a:noFill/>
                </a:ln>
                <a:solidFill>
                  <a:srgbClr val="000000"/>
                </a:solidFill>
                <a:effectLst/>
                <a:uLnTx/>
                <a:uFillTx/>
                <a:latin typeface="Arial Nova" panose="020B0504020202020204" pitchFamily="34" charset="0"/>
                <a:ea typeface="Calibri" panose="020F0502020204030204" pitchFamily="34" charset="0"/>
                <a:cs typeface="Times New Roman" panose="02020603050405020304" pitchFamily="18" charset="0"/>
              </a:rPr>
              <a:t>(prevalentemente nelle regioni del Nord e nei centri da 30.000 a 100.000 abitanti) attraverso </a:t>
            </a:r>
            <a:r>
              <a:rPr kumimoji="0" lang="it-IT" sz="2000" b="1" i="0" u="none" strike="noStrike" kern="1200" cap="none" spc="15" normalizeH="0" baseline="0" noProof="0" dirty="0">
                <a:ln>
                  <a:noFill/>
                </a:ln>
                <a:solidFill>
                  <a:srgbClr val="000000"/>
                </a:solidFill>
                <a:effectLst/>
                <a:uLnTx/>
                <a:uFillTx/>
                <a:latin typeface="Arial Nova" panose="020B0504020202020204" pitchFamily="34" charset="0"/>
                <a:ea typeface="Calibri" panose="020F0502020204030204" pitchFamily="34" charset="0"/>
                <a:cs typeface="Times New Roman" panose="02020603050405020304" pitchFamily="18" charset="0"/>
              </a:rPr>
              <a:t>mono-sala</a:t>
            </a:r>
            <a:r>
              <a:rPr kumimoji="0" lang="it-IT" sz="2000" b="0" i="0" u="none" strike="noStrike" kern="1200" cap="none" spc="15" normalizeH="0" baseline="0" noProof="0" dirty="0">
                <a:ln>
                  <a:noFill/>
                </a:ln>
                <a:solidFill>
                  <a:srgbClr val="000000"/>
                </a:solidFill>
                <a:effectLst/>
                <a:uLnTx/>
                <a:uFillTx/>
                <a:latin typeface="Arial Nova" panose="020B0504020202020204" pitchFamily="34" charset="0"/>
                <a:ea typeface="Calibri" panose="020F0502020204030204" pitchFamily="34" charset="0"/>
                <a:cs typeface="Times New Roman" panose="02020603050405020304" pitchFamily="18" charset="0"/>
              </a:rPr>
              <a:t> piuttosto capienti (ma il 40% ne ha più di una) con standard di proiezione elevati</a:t>
            </a:r>
            <a:endParaRPr kumimoji="0" lang="it-IT" sz="2000" b="0" i="0" u="none" strike="noStrike" kern="1200" cap="none" spc="0" normalizeH="0" baseline="0" noProof="0" dirty="0">
              <a:ln>
                <a:noFill/>
              </a:ln>
              <a:solidFill>
                <a:prstClr val="black"/>
              </a:solidFill>
              <a:effectLst/>
              <a:uLnTx/>
              <a:uFillTx/>
              <a:latin typeface="Arial Nova" panose="020B0504020202020204" pitchFamily="34" charset="0"/>
              <a:ea typeface="Calibri" panose="020F0502020204030204" pitchFamily="34" charset="0"/>
              <a:cs typeface="Times New Roman" panose="02020603050405020304" pitchFamily="18" charset="0"/>
            </a:endParaRPr>
          </a:p>
        </p:txBody>
      </p:sp>
      <p:pic>
        <p:nvPicPr>
          <p:cNvPr id="13" name="Elemento grafico 12" descr="Orecchio con riempimento a tinta unita">
            <a:extLst>
              <a:ext uri="{FF2B5EF4-FFF2-40B4-BE49-F238E27FC236}">
                <a16:creationId xmlns:a16="http://schemas.microsoft.com/office/drawing/2014/main" id="{CDED9DC1-C773-4EBE-6835-7F23823A887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544719" y="1056784"/>
            <a:ext cx="1340532" cy="1340532"/>
          </a:xfrm>
          <a:prstGeom prst="rect">
            <a:avLst/>
          </a:prstGeom>
        </p:spPr>
      </p:pic>
      <p:pic>
        <p:nvPicPr>
          <p:cNvPr id="17" name="Elemento grafico 16" descr="Intelligenza artificiale con riempimento a tinta unita">
            <a:extLst>
              <a:ext uri="{FF2B5EF4-FFF2-40B4-BE49-F238E27FC236}">
                <a16:creationId xmlns:a16="http://schemas.microsoft.com/office/drawing/2014/main" id="{4B801582-7D4D-AE4C-C023-CA10F61FCB7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998676" y="2441090"/>
            <a:ext cx="1209472" cy="1209472"/>
          </a:xfrm>
          <a:prstGeom prst="rect">
            <a:avLst/>
          </a:prstGeom>
        </p:spPr>
      </p:pic>
      <p:pic>
        <p:nvPicPr>
          <p:cNvPr id="1026" name="Picture 2" descr="7,579 Movie Theater Building Stock Photos, Pictures &amp; Royalty-Free Images -  iStock">
            <a:extLst>
              <a:ext uri="{FF2B5EF4-FFF2-40B4-BE49-F238E27FC236}">
                <a16:creationId xmlns:a16="http://schemas.microsoft.com/office/drawing/2014/main" id="{1F25AB41-6C66-B37A-74B0-21607DC87B7F}"/>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6668" t="13949" r="27249" b="15217"/>
          <a:stretch/>
        </p:blipFill>
        <p:spPr bwMode="auto">
          <a:xfrm>
            <a:off x="9998676" y="3972716"/>
            <a:ext cx="1429704" cy="12094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0756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Connettore 1 4">
            <a:extLst>
              <a:ext uri="{FF2B5EF4-FFF2-40B4-BE49-F238E27FC236}">
                <a16:creationId xmlns:a16="http://schemas.microsoft.com/office/drawing/2014/main" id="{263D0D77-F6FE-684E-9676-CBF815EDCCDD}"/>
              </a:ext>
            </a:extLst>
          </p:cNvPr>
          <p:cNvCxnSpPr>
            <a:cxnSpLocks/>
          </p:cNvCxnSpPr>
          <p:nvPr/>
        </p:nvCxnSpPr>
        <p:spPr>
          <a:xfrm>
            <a:off x="14344" y="219825"/>
            <a:ext cx="262965" cy="0"/>
          </a:xfrm>
          <a:prstGeom prst="line">
            <a:avLst/>
          </a:prstGeom>
          <a:ln w="31750" cap="sq">
            <a:solidFill>
              <a:srgbClr val="C90231"/>
            </a:solidFill>
          </a:ln>
        </p:spPr>
        <p:style>
          <a:lnRef idx="1">
            <a:schemeClr val="accent1"/>
          </a:lnRef>
          <a:fillRef idx="0">
            <a:schemeClr val="accent1"/>
          </a:fillRef>
          <a:effectRef idx="0">
            <a:schemeClr val="accent1"/>
          </a:effectRef>
          <a:fontRef idx="minor">
            <a:schemeClr val="tx1"/>
          </a:fontRef>
        </p:style>
      </p:cxnSp>
      <p:cxnSp>
        <p:nvCxnSpPr>
          <p:cNvPr id="6" name="Connettore 1 5">
            <a:extLst>
              <a:ext uri="{FF2B5EF4-FFF2-40B4-BE49-F238E27FC236}">
                <a16:creationId xmlns:a16="http://schemas.microsoft.com/office/drawing/2014/main" id="{110CD005-40DC-9042-B971-247F4ADA0BB1}"/>
              </a:ext>
            </a:extLst>
          </p:cNvPr>
          <p:cNvCxnSpPr>
            <a:cxnSpLocks/>
          </p:cNvCxnSpPr>
          <p:nvPr/>
        </p:nvCxnSpPr>
        <p:spPr>
          <a:xfrm flipH="1" flipV="1">
            <a:off x="303327" y="228293"/>
            <a:ext cx="186279" cy="186279"/>
          </a:xfrm>
          <a:prstGeom prst="line">
            <a:avLst/>
          </a:prstGeom>
          <a:ln w="31750" cap="sq">
            <a:solidFill>
              <a:srgbClr val="C90231"/>
            </a:solidFill>
          </a:ln>
        </p:spPr>
        <p:style>
          <a:lnRef idx="1">
            <a:schemeClr val="accent1"/>
          </a:lnRef>
          <a:fillRef idx="0">
            <a:schemeClr val="accent1"/>
          </a:fillRef>
          <a:effectRef idx="0">
            <a:schemeClr val="accent1"/>
          </a:effectRef>
          <a:fontRef idx="minor">
            <a:schemeClr val="tx1"/>
          </a:fontRef>
        </p:style>
      </p:cxnSp>
      <p:cxnSp>
        <p:nvCxnSpPr>
          <p:cNvPr id="7" name="Connettore 1 6">
            <a:extLst>
              <a:ext uri="{FF2B5EF4-FFF2-40B4-BE49-F238E27FC236}">
                <a16:creationId xmlns:a16="http://schemas.microsoft.com/office/drawing/2014/main" id="{63C67CE7-1FE5-F142-8464-0F92C32D60DF}"/>
              </a:ext>
            </a:extLst>
          </p:cNvPr>
          <p:cNvCxnSpPr>
            <a:cxnSpLocks/>
          </p:cNvCxnSpPr>
          <p:nvPr/>
        </p:nvCxnSpPr>
        <p:spPr>
          <a:xfrm>
            <a:off x="510772" y="426699"/>
            <a:ext cx="288000" cy="0"/>
          </a:xfrm>
          <a:prstGeom prst="line">
            <a:avLst/>
          </a:prstGeom>
          <a:ln w="31750" cap="sq">
            <a:solidFill>
              <a:srgbClr val="C90231"/>
            </a:solidFill>
          </a:ln>
        </p:spPr>
        <p:style>
          <a:lnRef idx="1">
            <a:schemeClr val="accent1"/>
          </a:lnRef>
          <a:fillRef idx="0">
            <a:schemeClr val="accent1"/>
          </a:fillRef>
          <a:effectRef idx="0">
            <a:schemeClr val="accent1"/>
          </a:effectRef>
          <a:fontRef idx="minor">
            <a:schemeClr val="tx1"/>
          </a:fontRef>
        </p:style>
      </p:cxnSp>
      <p:sp>
        <p:nvSpPr>
          <p:cNvPr id="12" name="Ovale 11">
            <a:extLst>
              <a:ext uri="{FF2B5EF4-FFF2-40B4-BE49-F238E27FC236}">
                <a16:creationId xmlns:a16="http://schemas.microsoft.com/office/drawing/2014/main" id="{4CE06AE3-12CA-4144-93FC-7F31F774F989}"/>
              </a:ext>
            </a:extLst>
          </p:cNvPr>
          <p:cNvSpPr/>
          <p:nvPr/>
        </p:nvSpPr>
        <p:spPr>
          <a:xfrm>
            <a:off x="743354" y="358238"/>
            <a:ext cx="134749" cy="136921"/>
          </a:xfrm>
          <a:prstGeom prst="ellipse">
            <a:avLst/>
          </a:prstGeom>
          <a:solidFill>
            <a:schemeClr val="bg1"/>
          </a:solidFill>
          <a:ln>
            <a:solidFill>
              <a:srgbClr val="C902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Segnaposto numero diapositiva 3">
            <a:extLst>
              <a:ext uri="{FF2B5EF4-FFF2-40B4-BE49-F238E27FC236}">
                <a16:creationId xmlns:a16="http://schemas.microsoft.com/office/drawing/2014/main" id="{294FC4C0-145C-9342-8845-F91765F12A1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EA36CC3-3248-2E4F-940A-171F0585C90D}" type="slidenum">
              <a:rPr kumimoji="0" lang="it-IT" sz="1067"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it-IT" sz="1067"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5" name="Rettangolo 14">
            <a:extLst>
              <a:ext uri="{FF2B5EF4-FFF2-40B4-BE49-F238E27FC236}">
                <a16:creationId xmlns:a16="http://schemas.microsoft.com/office/drawing/2014/main" id="{29EE189A-4246-4475-ABD1-D62D17E62737}"/>
              </a:ext>
            </a:extLst>
          </p:cNvPr>
          <p:cNvSpPr/>
          <p:nvPr/>
        </p:nvSpPr>
        <p:spPr>
          <a:xfrm>
            <a:off x="909323" y="204290"/>
            <a:ext cx="10298825" cy="420564"/>
          </a:xfrm>
          <a:prstGeom prst="rect">
            <a:avLst/>
          </a:prstGeom>
        </p:spPr>
        <p:txBody>
          <a:bodyPr wrap="square">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it-IT" sz="2133" b="1" i="0" u="none" strike="noStrike" kern="1200" cap="none" spc="0" normalizeH="0" baseline="0" dirty="0">
                <a:ln>
                  <a:noFill/>
                </a:ln>
                <a:solidFill>
                  <a:srgbClr val="C90231"/>
                </a:solidFill>
                <a:effectLst/>
                <a:uLnTx/>
                <a:uFillTx/>
                <a:latin typeface="Arial Nova" panose="020B0504020202020204" pitchFamily="34" charset="0"/>
                <a:ea typeface="SF Pro Display Light" pitchFamily="2" charset="0"/>
                <a:cs typeface="+mn-cs"/>
              </a:rPr>
              <a:t>Le caratteristiche degli esercizi FICE</a:t>
            </a:r>
          </a:p>
        </p:txBody>
      </p:sp>
      <p:graphicFrame>
        <p:nvGraphicFramePr>
          <p:cNvPr id="8" name="Grafico 7">
            <a:extLst>
              <a:ext uri="{FF2B5EF4-FFF2-40B4-BE49-F238E27FC236}">
                <a16:creationId xmlns:a16="http://schemas.microsoft.com/office/drawing/2014/main" id="{41A68FD4-A891-0C4D-CB6D-08DA62D76BD2}"/>
              </a:ext>
            </a:extLst>
          </p:cNvPr>
          <p:cNvGraphicFramePr/>
          <p:nvPr>
            <p:extLst>
              <p:ext uri="{D42A27DB-BD31-4B8C-83A1-F6EECF244321}">
                <p14:modId xmlns:p14="http://schemas.microsoft.com/office/powerpoint/2010/main" val="2029599505"/>
              </p:ext>
            </p:extLst>
          </p:nvPr>
        </p:nvGraphicFramePr>
        <p:xfrm>
          <a:off x="145826" y="829257"/>
          <a:ext cx="5976941" cy="273655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Grafico 18">
            <a:extLst>
              <a:ext uri="{FF2B5EF4-FFF2-40B4-BE49-F238E27FC236}">
                <a16:creationId xmlns:a16="http://schemas.microsoft.com/office/drawing/2014/main" id="{A36BAFE8-C3C8-403E-3048-71BE4268B5FE}"/>
              </a:ext>
            </a:extLst>
          </p:cNvPr>
          <p:cNvGraphicFramePr/>
          <p:nvPr>
            <p:extLst>
              <p:ext uri="{D42A27DB-BD31-4B8C-83A1-F6EECF244321}">
                <p14:modId xmlns:p14="http://schemas.microsoft.com/office/powerpoint/2010/main" val="3801387457"/>
              </p:ext>
            </p:extLst>
          </p:nvPr>
        </p:nvGraphicFramePr>
        <p:xfrm>
          <a:off x="6019257" y="557249"/>
          <a:ext cx="6016419" cy="3201527"/>
        </p:xfrm>
        <a:graphic>
          <a:graphicData uri="http://schemas.openxmlformats.org/drawingml/2006/chart">
            <c:chart xmlns:c="http://schemas.openxmlformats.org/drawingml/2006/chart" xmlns:r="http://schemas.openxmlformats.org/officeDocument/2006/relationships" r:id="rId4"/>
          </a:graphicData>
        </a:graphic>
      </p:graphicFrame>
      <p:grpSp>
        <p:nvGrpSpPr>
          <p:cNvPr id="24" name="Gruppo 23">
            <a:extLst>
              <a:ext uri="{FF2B5EF4-FFF2-40B4-BE49-F238E27FC236}">
                <a16:creationId xmlns:a16="http://schemas.microsoft.com/office/drawing/2014/main" id="{102318F3-2F46-FF9D-A4B9-AC7C34CCDF48}"/>
              </a:ext>
            </a:extLst>
          </p:cNvPr>
          <p:cNvGrpSpPr/>
          <p:nvPr/>
        </p:nvGrpSpPr>
        <p:grpSpPr>
          <a:xfrm>
            <a:off x="3172027" y="1408920"/>
            <a:ext cx="2547646" cy="849087"/>
            <a:chOff x="2994738" y="4394717"/>
            <a:chExt cx="2547646" cy="849087"/>
          </a:xfrm>
        </p:grpSpPr>
        <p:sp>
          <p:nvSpPr>
            <p:cNvPr id="20" name="Ovale 19">
              <a:extLst>
                <a:ext uri="{FF2B5EF4-FFF2-40B4-BE49-F238E27FC236}">
                  <a16:creationId xmlns:a16="http://schemas.microsoft.com/office/drawing/2014/main" id="{6E74626E-922C-091C-3AE5-F23D87D74DE3}"/>
                </a:ext>
              </a:extLst>
            </p:cNvPr>
            <p:cNvSpPr/>
            <p:nvPr/>
          </p:nvSpPr>
          <p:spPr>
            <a:xfrm>
              <a:off x="4746387" y="4485909"/>
              <a:ext cx="649571" cy="646331"/>
            </a:xfrm>
            <a:prstGeom prst="ellipse">
              <a:avLst/>
            </a:prstGeom>
            <a:solidFill>
              <a:schemeClr val="bg1"/>
            </a:solidFill>
            <a:ln w="9525">
              <a:solidFill>
                <a:srgbClr val="7F7F7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t-IT" sz="2000" b="0" i="1" u="none" strike="noStrike" kern="1200" cap="none" spc="0" normalizeH="0" baseline="0" noProof="0" dirty="0">
                  <a:ln>
                    <a:noFill/>
                  </a:ln>
                  <a:solidFill>
                    <a:schemeClr val="tx1"/>
                  </a:solidFill>
                  <a:effectLst/>
                  <a:uLnTx/>
                  <a:uFillTx/>
                  <a:latin typeface="Arial Nova" panose="020B0504020202020204" pitchFamily="34" charset="0"/>
                </a:rPr>
                <a:t>3,9</a:t>
              </a:r>
            </a:p>
          </p:txBody>
        </p:sp>
        <p:sp>
          <p:nvSpPr>
            <p:cNvPr id="22" name="CasellaDiTesto 21">
              <a:extLst>
                <a:ext uri="{FF2B5EF4-FFF2-40B4-BE49-F238E27FC236}">
                  <a16:creationId xmlns:a16="http://schemas.microsoft.com/office/drawing/2014/main" id="{D86142D2-ECB9-EDA7-A8EB-DFFBE37123E1}"/>
                </a:ext>
              </a:extLst>
            </p:cNvPr>
            <p:cNvSpPr txBox="1"/>
            <p:nvPr/>
          </p:nvSpPr>
          <p:spPr>
            <a:xfrm>
              <a:off x="2994738" y="4485910"/>
              <a:ext cx="1807369" cy="646331"/>
            </a:xfrm>
            <a:prstGeom prst="rect">
              <a:avLst/>
            </a:prstGeom>
            <a:noFill/>
          </p:spPr>
          <p:txBody>
            <a:bodyPr wrap="square">
              <a:spAutoFit/>
            </a:bodyPr>
            <a:lstStyle/>
            <a:p>
              <a:pPr algn="ctr"/>
              <a:r>
                <a:rPr kumimoji="0" lang="it-IT" sz="1800" b="1" i="0" u="none" strike="noStrike" kern="1200" cap="none" spc="0" normalizeH="0" baseline="0" dirty="0">
                  <a:ln>
                    <a:noFill/>
                  </a:ln>
                  <a:effectLst/>
                  <a:uLnTx/>
                  <a:uFillTx/>
                  <a:latin typeface="Arial Nova" panose="020B0504020202020204" pitchFamily="34" charset="0"/>
                  <a:ea typeface="SF Pro Display Light" pitchFamily="2" charset="0"/>
                  <a:cs typeface="+mn-cs"/>
                </a:rPr>
                <a:t>Numero medio dipendenti</a:t>
              </a:r>
              <a:endParaRPr lang="it-IT" dirty="0"/>
            </a:p>
          </p:txBody>
        </p:sp>
        <p:sp>
          <p:nvSpPr>
            <p:cNvPr id="23" name="Rettangolo con angoli arrotondati 22">
              <a:extLst>
                <a:ext uri="{FF2B5EF4-FFF2-40B4-BE49-F238E27FC236}">
                  <a16:creationId xmlns:a16="http://schemas.microsoft.com/office/drawing/2014/main" id="{8581C899-AADA-F469-A850-F53C8454D58C}"/>
                </a:ext>
              </a:extLst>
            </p:cNvPr>
            <p:cNvSpPr/>
            <p:nvPr/>
          </p:nvSpPr>
          <p:spPr>
            <a:xfrm>
              <a:off x="2994738" y="4394717"/>
              <a:ext cx="2547646" cy="849087"/>
            </a:xfrm>
            <a:prstGeom prst="roundRect">
              <a:avLst/>
            </a:prstGeom>
            <a:noFill/>
            <a:ln w="28575">
              <a:solidFill>
                <a:srgbClr val="C9023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ln>
                  <a:solidFill>
                    <a:srgbClr val="C90231"/>
                  </a:solidFill>
                </a:ln>
                <a:noFill/>
              </a:endParaRPr>
            </a:p>
          </p:txBody>
        </p:sp>
      </p:grpSp>
      <p:graphicFrame>
        <p:nvGraphicFramePr>
          <p:cNvPr id="2" name="Grafico 1">
            <a:extLst>
              <a:ext uri="{FF2B5EF4-FFF2-40B4-BE49-F238E27FC236}">
                <a16:creationId xmlns:a16="http://schemas.microsoft.com/office/drawing/2014/main" id="{3DFC6E9F-144B-8293-1FDD-26DE8ECB7F81}"/>
              </a:ext>
            </a:extLst>
          </p:cNvPr>
          <p:cNvGraphicFramePr/>
          <p:nvPr>
            <p:extLst>
              <p:ext uri="{D42A27DB-BD31-4B8C-83A1-F6EECF244321}">
                <p14:modId xmlns:p14="http://schemas.microsoft.com/office/powerpoint/2010/main" val="2699056945"/>
              </p:ext>
            </p:extLst>
          </p:nvPr>
        </p:nvGraphicFramePr>
        <p:xfrm>
          <a:off x="277309" y="3638346"/>
          <a:ext cx="6235458" cy="2609487"/>
        </p:xfrm>
        <a:graphic>
          <a:graphicData uri="http://schemas.openxmlformats.org/drawingml/2006/chart">
            <c:chart xmlns:c="http://schemas.openxmlformats.org/drawingml/2006/chart" xmlns:r="http://schemas.openxmlformats.org/officeDocument/2006/relationships" r:id="rId5"/>
          </a:graphicData>
        </a:graphic>
      </p:graphicFrame>
      <p:cxnSp>
        <p:nvCxnSpPr>
          <p:cNvPr id="9" name="Connettore 1 19">
            <a:extLst>
              <a:ext uri="{FF2B5EF4-FFF2-40B4-BE49-F238E27FC236}">
                <a16:creationId xmlns:a16="http://schemas.microsoft.com/office/drawing/2014/main" id="{970C971A-70AE-ABAE-82B1-C8DD42F2969E}"/>
              </a:ext>
            </a:extLst>
          </p:cNvPr>
          <p:cNvCxnSpPr>
            <a:cxnSpLocks/>
          </p:cNvCxnSpPr>
          <p:nvPr/>
        </p:nvCxnSpPr>
        <p:spPr>
          <a:xfrm rot="10800000" flipH="1">
            <a:off x="1" y="6354868"/>
            <a:ext cx="521231" cy="0"/>
          </a:xfrm>
          <a:prstGeom prst="line">
            <a:avLst/>
          </a:prstGeom>
          <a:ln w="31750" cap="sq">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Rettangolo 9">
            <a:extLst>
              <a:ext uri="{FF2B5EF4-FFF2-40B4-BE49-F238E27FC236}">
                <a16:creationId xmlns:a16="http://schemas.microsoft.com/office/drawing/2014/main" id="{55043252-A050-9E65-B02E-EEAEADAD4A75}"/>
              </a:ext>
            </a:extLst>
          </p:cNvPr>
          <p:cNvSpPr/>
          <p:nvPr/>
        </p:nvSpPr>
        <p:spPr>
          <a:xfrm>
            <a:off x="529437" y="6189751"/>
            <a:ext cx="4705036" cy="547932"/>
          </a:xfrm>
          <a:prstGeom prst="rect">
            <a:avLst/>
          </a:prstGeom>
          <a:solidFill>
            <a:schemeClr val="bg1"/>
          </a:solidFill>
          <a:ln w="63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it-IT" sz="1067" b="1" dirty="0">
                <a:solidFill>
                  <a:schemeClr val="tx1"/>
                </a:solidFill>
                <a:latin typeface="Arial Nova" panose="020B0504020202020204" pitchFamily="34" charset="0"/>
                <a:ea typeface="SF Pro Display" pitchFamily="2" charset="0"/>
              </a:rPr>
              <a:t>Note:</a:t>
            </a:r>
          </a:p>
          <a:p>
            <a:r>
              <a:rPr lang="it-IT" sz="1067" i="1" dirty="0">
                <a:solidFill>
                  <a:schemeClr val="tx1"/>
                </a:solidFill>
                <a:latin typeface="Arial Nova" panose="020B0504020202020204" pitchFamily="34" charset="0"/>
                <a:ea typeface="SF Pro Display" pitchFamily="2" charset="0"/>
              </a:rPr>
              <a:t>L’10% dei cinema FICE ha a disposizione sia proiettori 2K sia 4K</a:t>
            </a:r>
            <a:endParaRPr lang="it-IT" sz="1067" dirty="0">
              <a:solidFill>
                <a:schemeClr val="tx1"/>
              </a:solidFill>
              <a:latin typeface="Arial Nova" panose="020B0504020202020204" pitchFamily="34" charset="0"/>
            </a:endParaRPr>
          </a:p>
        </p:txBody>
      </p:sp>
      <p:sp>
        <p:nvSpPr>
          <p:cNvPr id="11" name="Ovale 10">
            <a:extLst>
              <a:ext uri="{FF2B5EF4-FFF2-40B4-BE49-F238E27FC236}">
                <a16:creationId xmlns:a16="http://schemas.microsoft.com/office/drawing/2014/main" id="{1A332FCB-51E2-DC51-4816-C0DF6414CF48}"/>
              </a:ext>
            </a:extLst>
          </p:cNvPr>
          <p:cNvSpPr/>
          <p:nvPr/>
        </p:nvSpPr>
        <p:spPr>
          <a:xfrm rot="10800000">
            <a:off x="468851" y="6292427"/>
            <a:ext cx="118535" cy="120445"/>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2400">
              <a:latin typeface="Arial Nova" panose="020B0504020202020204" pitchFamily="34" charset="0"/>
            </a:endParaRPr>
          </a:p>
        </p:txBody>
      </p:sp>
      <p:sp>
        <p:nvSpPr>
          <p:cNvPr id="13" name="Rettangolo 12">
            <a:extLst>
              <a:ext uri="{FF2B5EF4-FFF2-40B4-BE49-F238E27FC236}">
                <a16:creationId xmlns:a16="http://schemas.microsoft.com/office/drawing/2014/main" id="{A9B50886-AE8C-C6D9-4DE8-127400B880AD}"/>
              </a:ext>
            </a:extLst>
          </p:cNvPr>
          <p:cNvSpPr/>
          <p:nvPr/>
        </p:nvSpPr>
        <p:spPr>
          <a:xfrm>
            <a:off x="7800392" y="4132405"/>
            <a:ext cx="3593287" cy="1885840"/>
          </a:xfrm>
          <a:prstGeom prst="rect">
            <a:avLst/>
          </a:prstGeom>
          <a:solidFill>
            <a:schemeClr val="bg1"/>
          </a:solidFill>
          <a:ln w="63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67" b="0" i="0" u="none" strike="noStrike" kern="1200" cap="none" spc="0" normalizeH="0" baseline="0" noProof="0" dirty="0">
                <a:ln>
                  <a:noFill/>
                </a:ln>
                <a:solidFill>
                  <a:prstClr val="black"/>
                </a:solidFill>
                <a:effectLst/>
                <a:uLnTx/>
                <a:uFillTx/>
                <a:latin typeface="Arial Nova" panose="020B0504020202020204" pitchFamily="34" charset="0"/>
                <a:ea typeface="SF Pro Display Thin" pitchFamily="2" charset="0"/>
                <a:cs typeface="+mn-cs"/>
              </a:rPr>
              <a:t>In media ciascun esercizio FICE ha circa </a:t>
            </a:r>
            <a:r>
              <a:rPr kumimoji="0" lang="it-IT" sz="1467" b="1" i="0" u="none" strike="noStrike" kern="1200" cap="none" spc="0" normalizeH="0" baseline="0" noProof="0" dirty="0">
                <a:ln>
                  <a:noFill/>
                </a:ln>
                <a:solidFill>
                  <a:prstClr val="black"/>
                </a:solidFill>
                <a:effectLst/>
                <a:uLnTx/>
                <a:uFillTx/>
                <a:latin typeface="Arial Nova" panose="020B0504020202020204" pitchFamily="34" charset="0"/>
                <a:ea typeface="SF Pro Display Thin" pitchFamily="2" charset="0"/>
                <a:cs typeface="+mn-cs"/>
              </a:rPr>
              <a:t>4 dipendenti</a:t>
            </a:r>
            <a:r>
              <a:rPr kumimoji="0" lang="it-IT" sz="1467" b="0" i="0" u="none" strike="noStrike" kern="1200" cap="none" spc="0" normalizeH="0" baseline="0" noProof="0" dirty="0">
                <a:ln>
                  <a:noFill/>
                </a:ln>
                <a:solidFill>
                  <a:prstClr val="black"/>
                </a:solidFill>
                <a:effectLst/>
                <a:uLnTx/>
                <a:uFillTx/>
                <a:latin typeface="Arial Nova" panose="020B0504020202020204" pitchFamily="34" charset="0"/>
                <a:ea typeface="SF Pro Display Thin" pitchFamily="2" charset="0"/>
                <a:cs typeface="+mn-cs"/>
              </a:rPr>
              <a:t>; </a:t>
            </a:r>
            <a:r>
              <a:rPr kumimoji="0" lang="it-IT" sz="1467" b="1" i="0" u="none" strike="noStrike" kern="1200" cap="none" spc="0" normalizeH="0" baseline="0" noProof="0" dirty="0">
                <a:ln>
                  <a:noFill/>
                </a:ln>
                <a:solidFill>
                  <a:prstClr val="black"/>
                </a:solidFill>
                <a:effectLst/>
                <a:uLnTx/>
                <a:uFillTx/>
                <a:latin typeface="Arial Nova" panose="020B0504020202020204" pitchFamily="34" charset="0"/>
                <a:ea typeface="SF Pro Display Thin" pitchFamily="2" charset="0"/>
                <a:cs typeface="+mn-cs"/>
              </a:rPr>
              <a:t>il 62% delle strutture è monosala</a:t>
            </a:r>
            <a:r>
              <a:rPr kumimoji="0" lang="it-IT" sz="1467" b="0" i="0" u="none" strike="noStrike" kern="1200" cap="none" spc="0" normalizeH="0" baseline="0" noProof="0" dirty="0">
                <a:ln>
                  <a:noFill/>
                </a:ln>
                <a:solidFill>
                  <a:prstClr val="black"/>
                </a:solidFill>
                <a:effectLst/>
                <a:uLnTx/>
                <a:uFillTx/>
                <a:latin typeface="Arial Nova" panose="020B0504020202020204" pitchFamily="34" charset="0"/>
                <a:ea typeface="SF Pro Display Thin" pitchFamily="2" charset="0"/>
                <a:cs typeface="+mn-cs"/>
              </a:rPr>
              <a:t>; la prima/unica sala ha più di </a:t>
            </a:r>
            <a:r>
              <a:rPr kumimoji="0" lang="it-IT" sz="1467" b="1" i="0" u="none" strike="noStrike" kern="1200" cap="none" spc="0" normalizeH="0" baseline="0" noProof="0" dirty="0">
                <a:ln>
                  <a:noFill/>
                </a:ln>
                <a:solidFill>
                  <a:prstClr val="black"/>
                </a:solidFill>
                <a:effectLst/>
                <a:uLnTx/>
                <a:uFillTx/>
                <a:latin typeface="Arial Nova" panose="020B0504020202020204" pitchFamily="34" charset="0"/>
                <a:ea typeface="SF Pro Display Thin" pitchFamily="2" charset="0"/>
                <a:cs typeface="+mn-cs"/>
              </a:rPr>
              <a:t>300 posti</a:t>
            </a:r>
            <a:r>
              <a:rPr kumimoji="0" lang="it-IT" sz="1467" b="0" i="0" u="none" strike="noStrike" kern="1200" cap="none" spc="0" normalizeH="0" baseline="0" noProof="0" dirty="0">
                <a:ln>
                  <a:noFill/>
                </a:ln>
                <a:solidFill>
                  <a:prstClr val="black"/>
                </a:solidFill>
                <a:effectLst/>
                <a:uLnTx/>
                <a:uFillTx/>
                <a:latin typeface="Arial Nova" panose="020B0504020202020204" pitchFamily="34" charset="0"/>
                <a:ea typeface="SF Pro Display Thin" pitchFamily="2" charset="0"/>
                <a:cs typeface="+mn-cs"/>
              </a:rPr>
              <a:t> a sedere, le altre possono ospitare poco più di 100 spettatori; quasi l’80% delle strutture FICE hanno solo proiettori 2K, mentre il 31% ha anche proiettori 4K (una su dieci li ha entrambi).</a:t>
            </a:r>
            <a:endParaRPr kumimoji="0" lang="it-IT" sz="1467" b="1" i="0" u="none" strike="noStrike" kern="1200" cap="none" spc="0" normalizeH="0" baseline="0" noProof="0" dirty="0">
              <a:ln>
                <a:noFill/>
              </a:ln>
              <a:solidFill>
                <a:prstClr val="black"/>
              </a:solidFill>
              <a:effectLst/>
              <a:uLnTx/>
              <a:uFillTx/>
              <a:latin typeface="Arial Nova" panose="020B0504020202020204" pitchFamily="34" charset="0"/>
              <a:ea typeface="SF Pro Display Thin" pitchFamily="2" charset="0"/>
              <a:cs typeface="+mn-cs"/>
            </a:endParaRPr>
          </a:p>
          <a:p>
            <a:endParaRPr lang="en-US" sz="900" dirty="0">
              <a:solidFill>
                <a:schemeClr val="tx1"/>
              </a:solidFill>
              <a:latin typeface="Arial Nova" panose="020B0504020202020204" pitchFamily="34" charset="0"/>
            </a:endParaRPr>
          </a:p>
        </p:txBody>
      </p:sp>
      <p:cxnSp>
        <p:nvCxnSpPr>
          <p:cNvPr id="14" name="Connettore 1 19">
            <a:extLst>
              <a:ext uri="{FF2B5EF4-FFF2-40B4-BE49-F238E27FC236}">
                <a16:creationId xmlns:a16="http://schemas.microsoft.com/office/drawing/2014/main" id="{C6FE8D37-6073-80AA-563B-14DB6AF932E6}"/>
              </a:ext>
            </a:extLst>
          </p:cNvPr>
          <p:cNvCxnSpPr>
            <a:cxnSpLocks/>
          </p:cNvCxnSpPr>
          <p:nvPr/>
        </p:nvCxnSpPr>
        <p:spPr>
          <a:xfrm>
            <a:off x="11419401" y="4857864"/>
            <a:ext cx="772599" cy="0"/>
          </a:xfrm>
          <a:prstGeom prst="line">
            <a:avLst/>
          </a:prstGeom>
          <a:ln w="31750" cap="sq">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Ovale 16">
            <a:extLst>
              <a:ext uri="{FF2B5EF4-FFF2-40B4-BE49-F238E27FC236}">
                <a16:creationId xmlns:a16="http://schemas.microsoft.com/office/drawing/2014/main" id="{403F2717-C4DD-2916-0938-00C4964B5414}"/>
              </a:ext>
            </a:extLst>
          </p:cNvPr>
          <p:cNvSpPr/>
          <p:nvPr/>
        </p:nvSpPr>
        <p:spPr>
          <a:xfrm rot="10800000">
            <a:off x="11351941" y="4811293"/>
            <a:ext cx="88901" cy="9033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latin typeface="Arial Nova" panose="020B0504020202020204" pitchFamily="34" charset="0"/>
            </a:endParaRPr>
          </a:p>
        </p:txBody>
      </p:sp>
    </p:spTree>
    <p:extLst>
      <p:ext uri="{BB962C8B-B14F-4D97-AF65-F5344CB8AC3E}">
        <p14:creationId xmlns:p14="http://schemas.microsoft.com/office/powerpoint/2010/main" val="27940053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a:extLst>
              <a:ext uri="{FF2B5EF4-FFF2-40B4-BE49-F238E27FC236}">
                <a16:creationId xmlns:a16="http://schemas.microsoft.com/office/drawing/2014/main" id="{017A2E1D-EE16-FE84-A4BE-0F19B5FF4A29}"/>
              </a:ext>
            </a:extLst>
          </p:cNvPr>
          <p:cNvPicPr>
            <a:picLocks noChangeAspect="1"/>
          </p:cNvPicPr>
          <p:nvPr/>
        </p:nvPicPr>
        <p:blipFill rotWithShape="1">
          <a:blip r:embed="rId3">
            <a:extLst>
              <a:ext uri="{28A0092B-C50C-407E-A947-70E740481C1C}">
                <a14:useLocalDpi xmlns:a14="http://schemas.microsoft.com/office/drawing/2010/main" val="0"/>
              </a:ext>
            </a:extLst>
          </a:blip>
          <a:srcRect r="50655"/>
          <a:stretch/>
        </p:blipFill>
        <p:spPr bwMode="auto">
          <a:xfrm>
            <a:off x="80805" y="5838133"/>
            <a:ext cx="1020203" cy="998860"/>
          </a:xfrm>
          <a:prstGeom prst="rect">
            <a:avLst/>
          </a:prstGeom>
          <a:noFill/>
          <a:ln>
            <a:noFill/>
          </a:ln>
          <a:extLst>
            <a:ext uri="{53640926-AAD7-44D8-BBD7-CCE9431645EC}">
              <a14:shadowObscured xmlns:a14="http://schemas.microsoft.com/office/drawing/2010/main"/>
            </a:ext>
          </a:extLst>
        </p:spPr>
      </p:pic>
      <p:cxnSp>
        <p:nvCxnSpPr>
          <p:cNvPr id="5" name="Connettore 1 4">
            <a:extLst>
              <a:ext uri="{FF2B5EF4-FFF2-40B4-BE49-F238E27FC236}">
                <a16:creationId xmlns:a16="http://schemas.microsoft.com/office/drawing/2014/main" id="{263D0D77-F6FE-684E-9676-CBF815EDCCDD}"/>
              </a:ext>
            </a:extLst>
          </p:cNvPr>
          <p:cNvCxnSpPr>
            <a:cxnSpLocks/>
          </p:cNvCxnSpPr>
          <p:nvPr/>
        </p:nvCxnSpPr>
        <p:spPr>
          <a:xfrm>
            <a:off x="14344" y="219825"/>
            <a:ext cx="262965" cy="0"/>
          </a:xfrm>
          <a:prstGeom prst="line">
            <a:avLst/>
          </a:prstGeom>
          <a:ln w="31750" cap="sq">
            <a:solidFill>
              <a:srgbClr val="C90231"/>
            </a:solidFill>
          </a:ln>
        </p:spPr>
        <p:style>
          <a:lnRef idx="1">
            <a:schemeClr val="accent1"/>
          </a:lnRef>
          <a:fillRef idx="0">
            <a:schemeClr val="accent1"/>
          </a:fillRef>
          <a:effectRef idx="0">
            <a:schemeClr val="accent1"/>
          </a:effectRef>
          <a:fontRef idx="minor">
            <a:schemeClr val="tx1"/>
          </a:fontRef>
        </p:style>
      </p:cxnSp>
      <p:cxnSp>
        <p:nvCxnSpPr>
          <p:cNvPr id="6" name="Connettore 1 5">
            <a:extLst>
              <a:ext uri="{FF2B5EF4-FFF2-40B4-BE49-F238E27FC236}">
                <a16:creationId xmlns:a16="http://schemas.microsoft.com/office/drawing/2014/main" id="{110CD005-40DC-9042-B971-247F4ADA0BB1}"/>
              </a:ext>
            </a:extLst>
          </p:cNvPr>
          <p:cNvCxnSpPr>
            <a:cxnSpLocks/>
          </p:cNvCxnSpPr>
          <p:nvPr/>
        </p:nvCxnSpPr>
        <p:spPr>
          <a:xfrm flipH="1" flipV="1">
            <a:off x="303327" y="228293"/>
            <a:ext cx="186279" cy="186279"/>
          </a:xfrm>
          <a:prstGeom prst="line">
            <a:avLst/>
          </a:prstGeom>
          <a:ln w="31750" cap="sq">
            <a:solidFill>
              <a:srgbClr val="C90231"/>
            </a:solidFill>
          </a:ln>
        </p:spPr>
        <p:style>
          <a:lnRef idx="1">
            <a:schemeClr val="accent1"/>
          </a:lnRef>
          <a:fillRef idx="0">
            <a:schemeClr val="accent1"/>
          </a:fillRef>
          <a:effectRef idx="0">
            <a:schemeClr val="accent1"/>
          </a:effectRef>
          <a:fontRef idx="minor">
            <a:schemeClr val="tx1"/>
          </a:fontRef>
        </p:style>
      </p:cxnSp>
      <p:cxnSp>
        <p:nvCxnSpPr>
          <p:cNvPr id="7" name="Connettore 1 6">
            <a:extLst>
              <a:ext uri="{FF2B5EF4-FFF2-40B4-BE49-F238E27FC236}">
                <a16:creationId xmlns:a16="http://schemas.microsoft.com/office/drawing/2014/main" id="{63C67CE7-1FE5-F142-8464-0F92C32D60DF}"/>
              </a:ext>
            </a:extLst>
          </p:cNvPr>
          <p:cNvCxnSpPr>
            <a:cxnSpLocks/>
          </p:cNvCxnSpPr>
          <p:nvPr/>
        </p:nvCxnSpPr>
        <p:spPr>
          <a:xfrm>
            <a:off x="510772" y="426699"/>
            <a:ext cx="288000" cy="0"/>
          </a:xfrm>
          <a:prstGeom prst="line">
            <a:avLst/>
          </a:prstGeom>
          <a:ln w="31750" cap="sq">
            <a:solidFill>
              <a:srgbClr val="C90231"/>
            </a:solidFill>
          </a:ln>
        </p:spPr>
        <p:style>
          <a:lnRef idx="1">
            <a:schemeClr val="accent1"/>
          </a:lnRef>
          <a:fillRef idx="0">
            <a:schemeClr val="accent1"/>
          </a:fillRef>
          <a:effectRef idx="0">
            <a:schemeClr val="accent1"/>
          </a:effectRef>
          <a:fontRef idx="minor">
            <a:schemeClr val="tx1"/>
          </a:fontRef>
        </p:style>
      </p:cxnSp>
      <p:sp>
        <p:nvSpPr>
          <p:cNvPr id="12" name="Ovale 11">
            <a:extLst>
              <a:ext uri="{FF2B5EF4-FFF2-40B4-BE49-F238E27FC236}">
                <a16:creationId xmlns:a16="http://schemas.microsoft.com/office/drawing/2014/main" id="{4CE06AE3-12CA-4144-93FC-7F31F774F989}"/>
              </a:ext>
            </a:extLst>
          </p:cNvPr>
          <p:cNvSpPr/>
          <p:nvPr/>
        </p:nvSpPr>
        <p:spPr>
          <a:xfrm>
            <a:off x="743354" y="358238"/>
            <a:ext cx="134749" cy="136921"/>
          </a:xfrm>
          <a:prstGeom prst="ellipse">
            <a:avLst/>
          </a:prstGeom>
          <a:solidFill>
            <a:schemeClr val="bg1"/>
          </a:solidFill>
          <a:ln>
            <a:solidFill>
              <a:srgbClr val="C902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Segnaposto numero diapositiva 3">
            <a:extLst>
              <a:ext uri="{FF2B5EF4-FFF2-40B4-BE49-F238E27FC236}">
                <a16:creationId xmlns:a16="http://schemas.microsoft.com/office/drawing/2014/main" id="{294FC4C0-145C-9342-8845-F91765F12A1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EA36CC3-3248-2E4F-940A-171F0585C90D}" type="slidenum">
              <a:rPr kumimoji="0" lang="it-IT" sz="1067"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it-IT" sz="1067"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5" name="Rettangolo 14">
            <a:extLst>
              <a:ext uri="{FF2B5EF4-FFF2-40B4-BE49-F238E27FC236}">
                <a16:creationId xmlns:a16="http://schemas.microsoft.com/office/drawing/2014/main" id="{29EE189A-4246-4475-ABD1-D62D17E62737}"/>
              </a:ext>
            </a:extLst>
          </p:cNvPr>
          <p:cNvSpPr/>
          <p:nvPr/>
        </p:nvSpPr>
        <p:spPr>
          <a:xfrm>
            <a:off x="909323" y="204290"/>
            <a:ext cx="10298825" cy="420564"/>
          </a:xfrm>
          <a:prstGeom prst="rect">
            <a:avLst/>
          </a:prstGeom>
        </p:spPr>
        <p:txBody>
          <a:bodyPr wrap="square">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it-IT" sz="2133" b="1" i="0" u="none" strike="noStrike" kern="1200" cap="none" spc="0" normalizeH="0" baseline="0" noProof="0" dirty="0">
                <a:ln>
                  <a:noFill/>
                </a:ln>
                <a:solidFill>
                  <a:srgbClr val="C90231"/>
                </a:solidFill>
                <a:effectLst/>
                <a:uLnTx/>
                <a:uFillTx/>
                <a:latin typeface="Arial Nova" panose="020B0504020202020204" pitchFamily="34" charset="0"/>
                <a:ea typeface="SF Pro Display Light" pitchFamily="2" charset="0"/>
                <a:cs typeface="+mn-cs"/>
              </a:rPr>
              <a:t>Mix dell’offerta e rapporto con il pubblico</a:t>
            </a:r>
          </a:p>
        </p:txBody>
      </p:sp>
      <p:sp>
        <p:nvSpPr>
          <p:cNvPr id="14" name="CasellaDiTesto 13">
            <a:extLst>
              <a:ext uri="{FF2B5EF4-FFF2-40B4-BE49-F238E27FC236}">
                <a16:creationId xmlns:a16="http://schemas.microsoft.com/office/drawing/2014/main" id="{2E731A54-03AF-4EA0-9616-39006435C951}"/>
              </a:ext>
            </a:extLst>
          </p:cNvPr>
          <p:cNvSpPr txBox="1"/>
          <p:nvPr/>
        </p:nvSpPr>
        <p:spPr>
          <a:xfrm>
            <a:off x="671202" y="1033863"/>
            <a:ext cx="8443615" cy="5418086"/>
          </a:xfrm>
          <a:prstGeom prst="rect">
            <a:avLst/>
          </a:prstGeom>
          <a:noFill/>
        </p:spPr>
        <p:txBody>
          <a:bodyPr wrap="square">
            <a:spAutoFit/>
          </a:bodyPr>
          <a:lstStyle/>
          <a:p>
            <a:pPr marL="285750" marR="0" lvl="0" indent="-285750" algn="l" defTabSz="914400" rtl="0" eaLnBrk="1" fontAlgn="auto" latinLnBrk="0" hangingPunct="1">
              <a:lnSpc>
                <a:spcPct val="107000"/>
              </a:lnSpc>
              <a:spcBef>
                <a:spcPts val="0"/>
              </a:spcBef>
              <a:spcAft>
                <a:spcPts val="800"/>
              </a:spcAft>
              <a:buClrTx/>
              <a:buSzTx/>
              <a:buFont typeface="Courier New" panose="02070309020205020404" pitchFamily="49" charset="0"/>
              <a:buChar char="o"/>
              <a:tabLst/>
              <a:defRPr/>
            </a:pPr>
            <a:r>
              <a:rPr kumimoji="0" lang="it-IT" sz="2000" b="0" i="0" u="none" strike="noStrike" kern="1200" cap="none" spc="15" normalizeH="0" baseline="0" noProof="0" dirty="0">
                <a:ln>
                  <a:noFill/>
                </a:ln>
                <a:solidFill>
                  <a:srgbClr val="000000"/>
                </a:solidFill>
                <a:effectLst/>
                <a:uLnTx/>
                <a:uFillTx/>
                <a:latin typeface="Arial Nova" panose="020B0504020202020204" pitchFamily="34" charset="0"/>
                <a:ea typeface="Calibri" panose="020F0502020204030204" pitchFamily="34" charset="0"/>
                <a:cs typeface="Times New Roman" panose="02020603050405020304" pitchFamily="18" charset="0"/>
              </a:rPr>
              <a:t>Elementi di diversificazione in un’</a:t>
            </a:r>
            <a:r>
              <a:rPr kumimoji="0" lang="it-IT" sz="2000" b="1" i="0" u="none" strike="noStrike" kern="1200" cap="none" spc="15" normalizeH="0" baseline="0" noProof="0" dirty="0">
                <a:ln>
                  <a:noFill/>
                </a:ln>
                <a:solidFill>
                  <a:srgbClr val="000000"/>
                </a:solidFill>
                <a:effectLst/>
                <a:uLnTx/>
                <a:uFillTx/>
                <a:latin typeface="Arial Nova" panose="020B0504020202020204" pitchFamily="34" charset="0"/>
                <a:ea typeface="Calibri" panose="020F0502020204030204" pitchFamily="34" charset="0"/>
                <a:cs typeface="Times New Roman" panose="02020603050405020304" pitchFamily="18" charset="0"/>
              </a:rPr>
              <a:t>offerta comunque radicata nel cinema d’essai </a:t>
            </a:r>
            <a:r>
              <a:rPr kumimoji="0" lang="it-IT" sz="2000" b="0" i="0" u="none" strike="noStrike" kern="1200" cap="none" spc="15" normalizeH="0" baseline="0" noProof="0" dirty="0">
                <a:ln>
                  <a:noFill/>
                </a:ln>
                <a:solidFill>
                  <a:srgbClr val="000000"/>
                </a:solidFill>
                <a:effectLst/>
                <a:uLnTx/>
                <a:uFillTx/>
                <a:latin typeface="Arial Nova" panose="020B0504020202020204" pitchFamily="34" charset="0"/>
                <a:ea typeface="Calibri" panose="020F0502020204030204" pitchFamily="34" charset="0"/>
                <a:cs typeface="Times New Roman" panose="02020603050405020304" pitchFamily="18" charset="0"/>
              </a:rPr>
              <a:t>(esclusiva per un intervistato su quattro, ma quasi tutti hanno i pre-requisiti per accedere agli specifici contributi </a:t>
            </a:r>
            <a:r>
              <a:rPr kumimoji="0" lang="it-IT" sz="2000" b="0" i="0" u="none" strike="noStrike" kern="1200" cap="none" spc="15" normalizeH="0" baseline="0" noProof="0" dirty="0" err="1">
                <a:ln>
                  <a:noFill/>
                </a:ln>
                <a:solidFill>
                  <a:srgbClr val="000000"/>
                </a:solidFill>
                <a:effectLst/>
                <a:uLnTx/>
                <a:uFillTx/>
                <a:latin typeface="Arial Nova" panose="020B0504020202020204" pitchFamily="34" charset="0"/>
                <a:ea typeface="Calibri" panose="020F0502020204030204" pitchFamily="34" charset="0"/>
                <a:cs typeface="Times New Roman" panose="02020603050405020304" pitchFamily="18" charset="0"/>
              </a:rPr>
              <a:t>Mic</a:t>
            </a:r>
            <a:r>
              <a:rPr kumimoji="0" lang="it-IT" sz="2000" b="0" i="0" u="none" strike="noStrike" kern="1200" cap="none" spc="15" normalizeH="0" baseline="0" noProof="0" dirty="0">
                <a:ln>
                  <a:noFill/>
                </a:ln>
                <a:solidFill>
                  <a:srgbClr val="000000"/>
                </a:solidFill>
                <a:effectLst/>
                <a:uLnTx/>
                <a:uFillTx/>
                <a:latin typeface="Arial Nova" panose="020B0504020202020204" pitchFamily="34" charset="0"/>
                <a:ea typeface="Calibri" panose="020F0502020204030204" pitchFamily="34" charset="0"/>
                <a:cs typeface="Times New Roman" panose="02020603050405020304" pitchFamily="18" charset="0"/>
              </a:rPr>
              <a:t>), con</a:t>
            </a:r>
            <a:r>
              <a:rPr kumimoji="0" lang="it-IT" sz="2000" b="1" i="0" u="none" strike="noStrike" kern="1200" cap="none" spc="15" normalizeH="0" baseline="0" noProof="0" dirty="0">
                <a:ln>
                  <a:noFill/>
                </a:ln>
                <a:solidFill>
                  <a:srgbClr val="000000"/>
                </a:solidFill>
                <a:effectLst/>
                <a:uLnTx/>
                <a:uFillTx/>
                <a:latin typeface="Arial Nova" panose="020B0504020202020204" pitchFamily="34" charset="0"/>
                <a:ea typeface="Calibri" panose="020F0502020204030204" pitchFamily="34" charset="0"/>
                <a:cs typeface="Times New Roman" panose="02020603050405020304" pitchFamily="18" charset="0"/>
              </a:rPr>
              <a:t> i titoli italiani </a:t>
            </a:r>
            <a:r>
              <a:rPr kumimoji="0" lang="it-IT" sz="2000" b="0" i="0" u="none" strike="noStrike" kern="1200" cap="none" spc="15" normalizeH="0" baseline="0" noProof="0" dirty="0">
                <a:ln>
                  <a:noFill/>
                </a:ln>
                <a:solidFill>
                  <a:srgbClr val="000000"/>
                </a:solidFill>
                <a:effectLst/>
                <a:uLnTx/>
                <a:uFillTx/>
                <a:latin typeface="Arial Nova" panose="020B0504020202020204" pitchFamily="34" charset="0"/>
                <a:ea typeface="Calibri" panose="020F0502020204030204" pitchFamily="34" charset="0"/>
                <a:cs typeface="Times New Roman" panose="02020603050405020304" pitchFamily="18" charset="0"/>
              </a:rPr>
              <a:t>che </a:t>
            </a:r>
            <a:r>
              <a:rPr kumimoji="0" lang="it-IT" sz="2000" b="1" i="0" u="none" strike="noStrike" kern="1200" cap="none" spc="15" normalizeH="0" baseline="0" noProof="0" dirty="0">
                <a:ln>
                  <a:noFill/>
                </a:ln>
                <a:solidFill>
                  <a:srgbClr val="000000"/>
                </a:solidFill>
                <a:effectLst/>
                <a:uLnTx/>
                <a:uFillTx/>
                <a:latin typeface="Arial Nova" panose="020B0504020202020204" pitchFamily="34" charset="0"/>
                <a:ea typeface="Calibri" panose="020F0502020204030204" pitchFamily="34" charset="0"/>
                <a:cs typeface="Times New Roman" panose="02020603050405020304" pitchFamily="18" charset="0"/>
              </a:rPr>
              <a:t>incidono per il 36% sulla programmazione</a:t>
            </a:r>
            <a:endParaRPr kumimoji="0" lang="it-IT" sz="2000" b="0" i="0" u="none" strike="noStrike" kern="1200" cap="none" spc="15" normalizeH="0" baseline="0" noProof="0" dirty="0">
              <a:ln>
                <a:noFill/>
              </a:ln>
              <a:solidFill>
                <a:srgbClr val="000000"/>
              </a:solidFill>
              <a:effectLst/>
              <a:uLnTx/>
              <a:uFillTx/>
              <a:latin typeface="Arial Nova" panose="020B0504020202020204" pitchFamily="34" charset="0"/>
              <a:ea typeface="Calibri" panose="020F0502020204030204" pitchFamily="34" charset="0"/>
              <a:cs typeface="Times New Roman" panose="02020603050405020304" pitchFamily="18" charset="0"/>
            </a:endParaRPr>
          </a:p>
          <a:p>
            <a:pPr marL="285750" marR="0" lvl="0" indent="-285750" algn="l" defTabSz="914400" rtl="0" eaLnBrk="1" fontAlgn="auto" latinLnBrk="0" hangingPunct="1">
              <a:lnSpc>
                <a:spcPct val="107000"/>
              </a:lnSpc>
              <a:spcBef>
                <a:spcPts val="0"/>
              </a:spcBef>
              <a:spcAft>
                <a:spcPts val="800"/>
              </a:spcAft>
              <a:buClrTx/>
              <a:buSzTx/>
              <a:buFont typeface="Courier New" panose="02070309020205020404" pitchFamily="49" charset="0"/>
              <a:buChar char="o"/>
              <a:tabLst/>
              <a:defRPr/>
            </a:pPr>
            <a:r>
              <a:rPr kumimoji="0" lang="it-IT" sz="2000" b="1" i="0" u="none" strike="noStrike" kern="1200" cap="none" spc="15" normalizeH="0" baseline="0" noProof="0" dirty="0">
                <a:ln>
                  <a:noFill/>
                </a:ln>
                <a:solidFill>
                  <a:srgbClr val="000000"/>
                </a:solidFill>
                <a:effectLst/>
                <a:uLnTx/>
                <a:uFillTx/>
                <a:latin typeface="Arial Nova" panose="020B0504020202020204" pitchFamily="34" charset="0"/>
                <a:ea typeface="Calibri" panose="020F0502020204030204" pitchFamily="34" charset="0"/>
                <a:cs typeface="Times New Roman" panose="02020603050405020304" pitchFamily="18" charset="0"/>
              </a:rPr>
              <a:t>Il 44% degli esercizi intervistati non dispone di bar</a:t>
            </a:r>
            <a:r>
              <a:rPr kumimoji="0" lang="it-IT" sz="2000" b="0" i="0" u="none" strike="noStrike" kern="1200" cap="none" spc="15" normalizeH="0" baseline="0" noProof="0" dirty="0">
                <a:ln>
                  <a:noFill/>
                </a:ln>
                <a:solidFill>
                  <a:srgbClr val="000000"/>
                </a:solidFill>
                <a:effectLst/>
                <a:uLnTx/>
                <a:uFillTx/>
                <a:latin typeface="Arial Nova" panose="020B0504020202020204" pitchFamily="34" charset="0"/>
                <a:ea typeface="Calibri" panose="020F0502020204030204" pitchFamily="34" charset="0"/>
                <a:cs typeface="Times New Roman" panose="02020603050405020304" pitchFamily="18" charset="0"/>
              </a:rPr>
              <a:t> (o comunque non somministra cibi e bevande), con il conseguente venir meno di una potenziale fonte di ricavo</a:t>
            </a:r>
          </a:p>
          <a:p>
            <a:pPr marL="285750" marR="0" lvl="0" indent="-285750" algn="l" defTabSz="914400" rtl="0" eaLnBrk="1" fontAlgn="auto" latinLnBrk="0" hangingPunct="1">
              <a:lnSpc>
                <a:spcPct val="107000"/>
              </a:lnSpc>
              <a:spcBef>
                <a:spcPts val="0"/>
              </a:spcBef>
              <a:spcAft>
                <a:spcPts val="800"/>
              </a:spcAft>
              <a:buClrTx/>
              <a:buSzTx/>
              <a:buFont typeface="Courier New" panose="02070309020205020404" pitchFamily="49" charset="0"/>
              <a:buChar char="o"/>
              <a:tabLst/>
              <a:defRPr/>
            </a:pPr>
            <a:r>
              <a:rPr kumimoji="0" lang="it-IT" sz="2000" b="1" i="0" u="none" strike="noStrike" kern="1200" cap="none" spc="15" normalizeH="0" baseline="0" noProof="0" dirty="0">
                <a:ln>
                  <a:noFill/>
                </a:ln>
                <a:solidFill>
                  <a:srgbClr val="000000"/>
                </a:solidFill>
                <a:effectLst/>
                <a:uLnTx/>
                <a:uFillTx/>
                <a:latin typeface="Arial Nova" panose="020B0504020202020204" pitchFamily="34" charset="0"/>
                <a:ea typeface="Calibri" panose="020F0502020204030204" pitchFamily="34" charset="0"/>
                <a:cs typeface="Times New Roman" panose="02020603050405020304" pitchFamily="18" charset="0"/>
              </a:rPr>
              <a:t>Il 98% è presente su uno o più social</a:t>
            </a:r>
            <a:r>
              <a:rPr kumimoji="0" lang="it-IT" sz="2000" b="0" i="0" u="none" strike="noStrike" kern="1200" cap="none" spc="15" normalizeH="0" baseline="0" noProof="0" dirty="0">
                <a:ln>
                  <a:noFill/>
                </a:ln>
                <a:solidFill>
                  <a:srgbClr val="000000"/>
                </a:solidFill>
                <a:effectLst/>
                <a:uLnTx/>
                <a:uFillTx/>
                <a:latin typeface="Arial Nova" panose="020B0504020202020204" pitchFamily="34" charset="0"/>
                <a:ea typeface="Calibri" panose="020F0502020204030204" pitchFamily="34" charset="0"/>
                <a:cs typeface="Times New Roman" panose="02020603050405020304" pitchFamily="18" charset="0"/>
              </a:rPr>
              <a:t>, attivando dunque un canale digital per informare i follower, ma il dato di chi </a:t>
            </a:r>
            <a:r>
              <a:rPr kumimoji="0" lang="it-IT" sz="2000" b="1" i="0" u="none" strike="noStrike" kern="1200" cap="none" spc="15" normalizeH="0" baseline="0" noProof="0" dirty="0">
                <a:ln>
                  <a:noFill/>
                </a:ln>
                <a:solidFill>
                  <a:srgbClr val="000000"/>
                </a:solidFill>
                <a:effectLst/>
                <a:uLnTx/>
                <a:uFillTx/>
                <a:latin typeface="Arial Nova" panose="020B0504020202020204" pitchFamily="34" charset="0"/>
                <a:ea typeface="Calibri" panose="020F0502020204030204" pitchFamily="34" charset="0"/>
                <a:cs typeface="Times New Roman" panose="02020603050405020304" pitchFamily="18" charset="0"/>
              </a:rPr>
              <a:t>dispone di un DB spettatori</a:t>
            </a:r>
            <a:r>
              <a:rPr kumimoji="0" lang="it-IT" sz="2000" b="0" i="0" u="none" strike="noStrike" kern="1200" cap="none" spc="15" normalizeH="0" baseline="0" noProof="0" dirty="0">
                <a:ln>
                  <a:noFill/>
                </a:ln>
                <a:solidFill>
                  <a:srgbClr val="000000"/>
                </a:solidFill>
                <a:effectLst/>
                <a:uLnTx/>
                <a:uFillTx/>
                <a:latin typeface="Arial Nova" panose="020B0504020202020204" pitchFamily="34" charset="0"/>
                <a:ea typeface="Calibri" panose="020F0502020204030204" pitchFamily="34" charset="0"/>
                <a:cs typeface="Times New Roman" panose="02020603050405020304" pitchFamily="18" charset="0"/>
              </a:rPr>
              <a:t> scende al </a:t>
            </a:r>
            <a:r>
              <a:rPr kumimoji="0" lang="it-IT" sz="2000" b="1" i="0" u="none" strike="noStrike" kern="1200" cap="none" spc="15" normalizeH="0" baseline="0" noProof="0" dirty="0">
                <a:ln>
                  <a:noFill/>
                </a:ln>
                <a:solidFill>
                  <a:srgbClr val="000000"/>
                </a:solidFill>
                <a:effectLst/>
                <a:uLnTx/>
                <a:uFillTx/>
                <a:latin typeface="Arial Nova" panose="020B0504020202020204" pitchFamily="34" charset="0"/>
                <a:ea typeface="Calibri" panose="020F0502020204030204" pitchFamily="34" charset="0"/>
                <a:cs typeface="Times New Roman" panose="02020603050405020304" pitchFamily="18" charset="0"/>
              </a:rPr>
              <a:t>60%</a:t>
            </a:r>
            <a:r>
              <a:rPr kumimoji="0" lang="it-IT" sz="2000" b="0" i="0" u="none" strike="noStrike" kern="1200" cap="none" spc="15" normalizeH="0" baseline="0" noProof="0" dirty="0">
                <a:ln>
                  <a:noFill/>
                </a:ln>
                <a:solidFill>
                  <a:srgbClr val="000000"/>
                </a:solidFill>
                <a:effectLst/>
                <a:uLnTx/>
                <a:uFillTx/>
                <a:latin typeface="Arial Nova" panose="020B0504020202020204" pitchFamily="34" charset="0"/>
                <a:ea typeface="Calibri" panose="020F0502020204030204" pitchFamily="34" charset="0"/>
                <a:cs typeface="Times New Roman" panose="02020603050405020304" pitchFamily="18" charset="0"/>
              </a:rPr>
              <a:t>, con numero di record che spazia da «meno di 500» (16%) a più di 4000 (36%)</a:t>
            </a:r>
          </a:p>
          <a:p>
            <a:pPr marL="742950" marR="0" lvl="1" indent="-285750" algn="l" defTabSz="914400" rtl="0" eaLnBrk="1" fontAlgn="auto" latinLnBrk="0" hangingPunct="1">
              <a:lnSpc>
                <a:spcPct val="107000"/>
              </a:lnSpc>
              <a:spcBef>
                <a:spcPts val="0"/>
              </a:spcBef>
              <a:spcAft>
                <a:spcPts val="800"/>
              </a:spcAft>
              <a:buClrTx/>
              <a:buSzTx/>
              <a:buFont typeface="Courier New" panose="02070309020205020404" pitchFamily="49" charset="0"/>
              <a:buChar char="o"/>
              <a:tabLst/>
              <a:defRPr/>
            </a:pPr>
            <a:r>
              <a:rPr kumimoji="0" lang="it-IT" sz="2000" b="0" i="0" u="none" strike="noStrike" kern="1200" cap="none" spc="15" normalizeH="0" baseline="0" noProof="0" dirty="0">
                <a:ln>
                  <a:noFill/>
                </a:ln>
                <a:solidFill>
                  <a:srgbClr val="000000"/>
                </a:solidFill>
                <a:effectLst/>
                <a:uLnTx/>
                <a:uFillTx/>
                <a:latin typeface="Arial Nova" panose="020B0504020202020204" pitchFamily="34" charset="0"/>
                <a:ea typeface="Calibri" panose="020F0502020204030204" pitchFamily="34" charset="0"/>
                <a:cs typeface="Times New Roman" panose="02020603050405020304" pitchFamily="18" charset="0"/>
              </a:rPr>
              <a:t>le </a:t>
            </a:r>
            <a:r>
              <a:rPr kumimoji="0" lang="it-IT" sz="2000" b="1" i="0" u="none" strike="noStrike" kern="1200" cap="none" spc="15" normalizeH="0" baseline="0" noProof="0" dirty="0">
                <a:ln>
                  <a:noFill/>
                </a:ln>
                <a:solidFill>
                  <a:srgbClr val="000000"/>
                </a:solidFill>
                <a:effectLst/>
                <a:uLnTx/>
                <a:uFillTx/>
                <a:latin typeface="Arial Nova" panose="020B0504020202020204" pitchFamily="34" charset="0"/>
                <a:ea typeface="Calibri" panose="020F0502020204030204" pitchFamily="34" charset="0"/>
                <a:cs typeface="Times New Roman" panose="02020603050405020304" pitchFamily="18" charset="0"/>
              </a:rPr>
              <a:t>comunicazioni</a:t>
            </a:r>
            <a:r>
              <a:rPr kumimoji="0" lang="it-IT" sz="2000" b="0" i="0" u="none" strike="noStrike" kern="1200" cap="none" spc="15" normalizeH="0" baseline="0" noProof="0" dirty="0">
                <a:ln>
                  <a:noFill/>
                </a:ln>
                <a:solidFill>
                  <a:srgbClr val="000000"/>
                </a:solidFill>
                <a:effectLst/>
                <a:uLnTx/>
                <a:uFillTx/>
                <a:latin typeface="Arial Nova" panose="020B0504020202020204" pitchFamily="34" charset="0"/>
                <a:ea typeface="Calibri" panose="020F0502020204030204" pitchFamily="34" charset="0"/>
                <a:cs typeface="Times New Roman" panose="02020603050405020304" pitchFamily="18" charset="0"/>
              </a:rPr>
              <a:t> sono </a:t>
            </a:r>
            <a:r>
              <a:rPr kumimoji="0" lang="it-IT" sz="2000" b="1" i="0" u="none" strike="noStrike" kern="1200" cap="none" spc="15" normalizeH="0" baseline="0" noProof="0" dirty="0">
                <a:ln>
                  <a:noFill/>
                </a:ln>
                <a:solidFill>
                  <a:srgbClr val="000000"/>
                </a:solidFill>
                <a:effectLst/>
                <a:uLnTx/>
                <a:uFillTx/>
                <a:latin typeface="Arial Nova" panose="020B0504020202020204" pitchFamily="34" charset="0"/>
                <a:ea typeface="Calibri" panose="020F0502020204030204" pitchFamily="34" charset="0"/>
                <a:cs typeface="Times New Roman" panose="02020603050405020304" pitchFamily="18" charset="0"/>
              </a:rPr>
              <a:t>frequenti</a:t>
            </a:r>
            <a:r>
              <a:rPr kumimoji="0" lang="it-IT" sz="2000" b="0" i="0" u="none" strike="noStrike" kern="1200" cap="none" spc="15" normalizeH="0" baseline="0" noProof="0" dirty="0">
                <a:ln>
                  <a:noFill/>
                </a:ln>
                <a:solidFill>
                  <a:srgbClr val="000000"/>
                </a:solidFill>
                <a:effectLst/>
                <a:uLnTx/>
                <a:uFillTx/>
                <a:latin typeface="Arial Nova" panose="020B0504020202020204" pitchFamily="34" charset="0"/>
                <a:ea typeface="Calibri" panose="020F0502020204030204" pitchFamily="34" charset="0"/>
                <a:cs typeface="Times New Roman" panose="02020603050405020304" pitchFamily="18" charset="0"/>
              </a:rPr>
              <a:t> (almeno settimanali) ma il vero spazio d’azione riguarda il </a:t>
            </a:r>
            <a:r>
              <a:rPr kumimoji="0" lang="it-IT" sz="2000" b="1" i="0" u="none" strike="noStrike" kern="1200" cap="none" spc="15" normalizeH="0" baseline="0" noProof="0" dirty="0">
                <a:ln>
                  <a:noFill/>
                </a:ln>
                <a:solidFill>
                  <a:srgbClr val="000000"/>
                </a:solidFill>
                <a:effectLst/>
                <a:uLnTx/>
                <a:uFillTx/>
                <a:latin typeface="Arial Nova" panose="020B0504020202020204" pitchFamily="34" charset="0"/>
                <a:ea typeface="Calibri" panose="020F0502020204030204" pitchFamily="34" charset="0"/>
                <a:cs typeface="Times New Roman" panose="02020603050405020304" pitchFamily="18" charset="0"/>
              </a:rPr>
              <a:t>41% di esercenti che</a:t>
            </a:r>
            <a:r>
              <a:rPr kumimoji="0" lang="it-IT" sz="2000" b="0" i="0" u="none" strike="noStrike" kern="1200" cap="none" spc="15" normalizeH="0" baseline="0" noProof="0" dirty="0">
                <a:ln>
                  <a:noFill/>
                </a:ln>
                <a:solidFill>
                  <a:srgbClr val="000000"/>
                </a:solidFill>
                <a:effectLst/>
                <a:uLnTx/>
                <a:uFillTx/>
                <a:latin typeface="Arial Nova" panose="020B0504020202020204" pitchFamily="34" charset="0"/>
                <a:ea typeface="Calibri" panose="020F0502020204030204" pitchFamily="34" charset="0"/>
                <a:cs typeface="Times New Roman" panose="02020603050405020304" pitchFamily="18" charset="0"/>
              </a:rPr>
              <a:t> ancora </a:t>
            </a:r>
            <a:r>
              <a:rPr kumimoji="0" lang="it-IT" sz="2000" b="1" i="0" u="none" strike="noStrike" kern="1200" cap="none" spc="15" normalizeH="0" baseline="0" noProof="0" dirty="0">
                <a:ln>
                  <a:noFill/>
                </a:ln>
                <a:solidFill>
                  <a:srgbClr val="000000"/>
                </a:solidFill>
                <a:effectLst/>
                <a:uLnTx/>
                <a:uFillTx/>
                <a:latin typeface="Arial Nova" panose="020B0504020202020204" pitchFamily="34" charset="0"/>
                <a:ea typeface="Calibri" panose="020F0502020204030204" pitchFamily="34" charset="0"/>
                <a:cs typeface="Times New Roman" panose="02020603050405020304" pitchFamily="18" charset="0"/>
              </a:rPr>
              <a:t>non</a:t>
            </a:r>
            <a:r>
              <a:rPr kumimoji="0" lang="it-IT" sz="2000" b="0" i="0" u="none" strike="noStrike" kern="1200" cap="none" spc="15" normalizeH="0" baseline="0" noProof="0" dirty="0">
                <a:ln>
                  <a:noFill/>
                </a:ln>
                <a:solidFill>
                  <a:srgbClr val="000000"/>
                </a:solidFill>
                <a:effectLst/>
                <a:uLnTx/>
                <a:uFillTx/>
                <a:latin typeface="Arial Nova" panose="020B0504020202020204" pitchFamily="34" charset="0"/>
                <a:ea typeface="Calibri" panose="020F0502020204030204" pitchFamily="34" charset="0"/>
                <a:cs typeface="Times New Roman" panose="02020603050405020304" pitchFamily="18" charset="0"/>
              </a:rPr>
              <a:t> </a:t>
            </a:r>
            <a:r>
              <a:rPr kumimoji="0" lang="it-IT" sz="2000" b="1" i="0" u="none" strike="noStrike" kern="1200" cap="none" spc="15" normalizeH="0" baseline="0" noProof="0" dirty="0">
                <a:ln>
                  <a:noFill/>
                </a:ln>
                <a:solidFill>
                  <a:srgbClr val="000000"/>
                </a:solidFill>
                <a:effectLst/>
                <a:uLnTx/>
                <a:uFillTx/>
                <a:latin typeface="Arial Nova" panose="020B0504020202020204" pitchFamily="34" charset="0"/>
                <a:ea typeface="Calibri" panose="020F0502020204030204" pitchFamily="34" charset="0"/>
                <a:cs typeface="Times New Roman" panose="02020603050405020304" pitchFamily="18" charset="0"/>
              </a:rPr>
              <a:t>prevedono raccolta dati </a:t>
            </a:r>
            <a:r>
              <a:rPr kumimoji="0" lang="it-IT" sz="2000" b="0" i="0" u="none" strike="noStrike" kern="1200" cap="none" spc="15" normalizeH="0" baseline="0" noProof="0" dirty="0">
                <a:ln>
                  <a:noFill/>
                </a:ln>
                <a:solidFill>
                  <a:srgbClr val="000000"/>
                </a:solidFill>
                <a:effectLst/>
                <a:uLnTx/>
                <a:uFillTx/>
                <a:latin typeface="Arial Nova" panose="020B0504020202020204" pitchFamily="34" charset="0"/>
                <a:ea typeface="Calibri" panose="020F0502020204030204" pitchFamily="34" charset="0"/>
                <a:cs typeface="Times New Roman" panose="02020603050405020304" pitchFamily="18" charset="0"/>
              </a:rPr>
              <a:t>e un canale di dialogo con gli spettatori</a:t>
            </a:r>
          </a:p>
          <a:p>
            <a:pPr marL="742950" marR="0" lvl="1" indent="-285750" algn="l" defTabSz="914400" rtl="0" eaLnBrk="1" fontAlgn="auto" latinLnBrk="0" hangingPunct="1">
              <a:lnSpc>
                <a:spcPct val="107000"/>
              </a:lnSpc>
              <a:spcBef>
                <a:spcPts val="0"/>
              </a:spcBef>
              <a:spcAft>
                <a:spcPts val="800"/>
              </a:spcAft>
              <a:buClrTx/>
              <a:buSzTx/>
              <a:buFont typeface="Courier New" panose="02070309020205020404" pitchFamily="49" charset="0"/>
              <a:buChar char="o"/>
              <a:tabLst/>
              <a:defRPr/>
            </a:pPr>
            <a:r>
              <a:rPr kumimoji="0" lang="it-IT" sz="2000" b="0" i="0" u="none" strike="noStrike" kern="1200" cap="none" spc="15" normalizeH="0" baseline="0" noProof="0" dirty="0">
                <a:ln>
                  <a:noFill/>
                </a:ln>
                <a:solidFill>
                  <a:srgbClr val="000000"/>
                </a:solidFill>
                <a:effectLst/>
                <a:uLnTx/>
                <a:uFillTx/>
                <a:latin typeface="Arial Nova" panose="020B0504020202020204" pitchFamily="34" charset="0"/>
                <a:ea typeface="Calibri" panose="020F0502020204030204" pitchFamily="34" charset="0"/>
                <a:cs typeface="Times New Roman" panose="02020603050405020304" pitchFamily="18" charset="0"/>
              </a:rPr>
              <a:t>la ripartenza passa (anche) dal dialogo con gli spettatori</a:t>
            </a:r>
          </a:p>
        </p:txBody>
      </p:sp>
      <p:pic>
        <p:nvPicPr>
          <p:cNvPr id="3" name="Immagine 2">
            <a:extLst>
              <a:ext uri="{FF2B5EF4-FFF2-40B4-BE49-F238E27FC236}">
                <a16:creationId xmlns:a16="http://schemas.microsoft.com/office/drawing/2014/main" id="{7E06105F-27A2-CE9C-CAB9-0D9C9331BD3D}"/>
              </a:ext>
            </a:extLst>
          </p:cNvPr>
          <p:cNvPicPr>
            <a:picLocks noChangeAspect="1"/>
          </p:cNvPicPr>
          <p:nvPr/>
        </p:nvPicPr>
        <p:blipFill>
          <a:blip r:embed="rId4"/>
          <a:stretch>
            <a:fillRect/>
          </a:stretch>
        </p:blipFill>
        <p:spPr>
          <a:xfrm>
            <a:off x="8999205" y="590807"/>
            <a:ext cx="2260774" cy="2588290"/>
          </a:xfrm>
          <a:prstGeom prst="rect">
            <a:avLst/>
          </a:prstGeom>
        </p:spPr>
      </p:pic>
      <p:pic>
        <p:nvPicPr>
          <p:cNvPr id="10" name="chart">
            <a:extLst>
              <a:ext uri="{FF2B5EF4-FFF2-40B4-BE49-F238E27FC236}">
                <a16:creationId xmlns:a16="http://schemas.microsoft.com/office/drawing/2014/main" id="{0611B0FC-1B86-3E1B-1AC4-CA9B183F975C}"/>
              </a:ext>
            </a:extLst>
          </p:cNvPr>
          <p:cNvPicPr>
            <a:picLocks noChangeAspect="1"/>
          </p:cNvPicPr>
          <p:nvPr/>
        </p:nvPicPr>
        <p:blipFill>
          <a:blip r:embed="rId5"/>
          <a:stretch>
            <a:fillRect/>
          </a:stretch>
        </p:blipFill>
        <p:spPr>
          <a:xfrm>
            <a:off x="10223770" y="2700195"/>
            <a:ext cx="1180929" cy="1180996"/>
          </a:xfrm>
          <a:prstGeom prst="rect">
            <a:avLst/>
          </a:prstGeom>
        </p:spPr>
      </p:pic>
      <p:pic>
        <p:nvPicPr>
          <p:cNvPr id="13" name="Elemento grafico 12" descr="Segnale di divieto con riempimento a tinta unita">
            <a:extLst>
              <a:ext uri="{FF2B5EF4-FFF2-40B4-BE49-F238E27FC236}">
                <a16:creationId xmlns:a16="http://schemas.microsoft.com/office/drawing/2014/main" id="{8222141E-C065-C45A-E033-5F30371AE935}"/>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0357034" y="2968640"/>
            <a:ext cx="914400" cy="914400"/>
          </a:xfrm>
          <a:prstGeom prst="rect">
            <a:avLst/>
          </a:prstGeom>
        </p:spPr>
      </p:pic>
      <p:pic>
        <p:nvPicPr>
          <p:cNvPr id="17" name="Immagine 16">
            <a:extLst>
              <a:ext uri="{FF2B5EF4-FFF2-40B4-BE49-F238E27FC236}">
                <a16:creationId xmlns:a16="http://schemas.microsoft.com/office/drawing/2014/main" id="{C81DA906-D467-D5E0-4900-681FAC8BFFFB}"/>
              </a:ext>
            </a:extLst>
          </p:cNvPr>
          <p:cNvPicPr>
            <a:picLocks noChangeAspect="1"/>
          </p:cNvPicPr>
          <p:nvPr/>
        </p:nvPicPr>
        <p:blipFill>
          <a:blip r:embed="rId8"/>
          <a:stretch>
            <a:fillRect/>
          </a:stretch>
        </p:blipFill>
        <p:spPr>
          <a:xfrm>
            <a:off x="9552561" y="4127705"/>
            <a:ext cx="846306" cy="846306"/>
          </a:xfrm>
          <a:prstGeom prst="rect">
            <a:avLst/>
          </a:prstGeom>
        </p:spPr>
      </p:pic>
      <p:pic>
        <p:nvPicPr>
          <p:cNvPr id="18" name="Elemento grafico 17" descr="Database con riempimento a tinta unita">
            <a:extLst>
              <a:ext uri="{FF2B5EF4-FFF2-40B4-BE49-F238E27FC236}">
                <a16:creationId xmlns:a16="http://schemas.microsoft.com/office/drawing/2014/main" id="{BEE517FC-05EB-3DD2-8125-F4E0DBFBFEF4}"/>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750948" y="4508763"/>
            <a:ext cx="914400" cy="914400"/>
          </a:xfrm>
          <a:prstGeom prst="rect">
            <a:avLst/>
          </a:prstGeom>
        </p:spPr>
      </p:pic>
      <p:pic>
        <p:nvPicPr>
          <p:cNvPr id="23" name="Elemento grafico 22" descr="Posta elettronica con riempimento a tinta unita">
            <a:extLst>
              <a:ext uri="{FF2B5EF4-FFF2-40B4-BE49-F238E27FC236}">
                <a16:creationId xmlns:a16="http://schemas.microsoft.com/office/drawing/2014/main" id="{A594572E-7BCB-504A-0763-6EAACE8A844F}"/>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9509786" y="5330312"/>
            <a:ext cx="914400" cy="914400"/>
          </a:xfrm>
          <a:prstGeom prst="rect">
            <a:avLst/>
          </a:prstGeom>
        </p:spPr>
      </p:pic>
      <p:pic>
        <p:nvPicPr>
          <p:cNvPr id="26" name="Elemento grafico 25" descr="Chat con riempimento a tinta unita">
            <a:extLst>
              <a:ext uri="{FF2B5EF4-FFF2-40B4-BE49-F238E27FC236}">
                <a16:creationId xmlns:a16="http://schemas.microsoft.com/office/drawing/2014/main" id="{731015F4-9247-778B-8A94-841343CF6096}"/>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0600226" y="5600558"/>
            <a:ext cx="914400" cy="914400"/>
          </a:xfrm>
          <a:prstGeom prst="rect">
            <a:avLst/>
          </a:prstGeom>
        </p:spPr>
      </p:pic>
    </p:spTree>
    <p:extLst>
      <p:ext uri="{BB962C8B-B14F-4D97-AF65-F5344CB8AC3E}">
        <p14:creationId xmlns:p14="http://schemas.microsoft.com/office/powerpoint/2010/main" val="2261273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4">
                                            <p:txEl>
                                              <p:pRg st="2" end="2"/>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7"/>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8"/>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4">
                                            <p:txEl>
                                              <p:pRg st="3" end="3"/>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23"/>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4">
                                            <p:txEl>
                                              <p:pRg st="4" end="4"/>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uiExpand="1" build="p" bldLvl="2"/>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8" name="Grafico 27">
            <a:extLst>
              <a:ext uri="{FF2B5EF4-FFF2-40B4-BE49-F238E27FC236}">
                <a16:creationId xmlns:a16="http://schemas.microsoft.com/office/drawing/2014/main" id="{5560C9A1-0B4B-6B88-FAB8-80BE5C4B9C91}"/>
              </a:ext>
            </a:extLst>
          </p:cNvPr>
          <p:cNvGraphicFramePr/>
          <p:nvPr/>
        </p:nvGraphicFramePr>
        <p:xfrm>
          <a:off x="261080" y="804372"/>
          <a:ext cx="11844011" cy="5825334"/>
        </p:xfrm>
        <a:graphic>
          <a:graphicData uri="http://schemas.openxmlformats.org/drawingml/2006/chart">
            <c:chart xmlns:c="http://schemas.openxmlformats.org/drawingml/2006/chart" xmlns:r="http://schemas.openxmlformats.org/officeDocument/2006/relationships" r:id="rId3"/>
          </a:graphicData>
        </a:graphic>
      </p:graphicFrame>
      <p:cxnSp>
        <p:nvCxnSpPr>
          <p:cNvPr id="5" name="Connettore 1 4">
            <a:extLst>
              <a:ext uri="{FF2B5EF4-FFF2-40B4-BE49-F238E27FC236}">
                <a16:creationId xmlns:a16="http://schemas.microsoft.com/office/drawing/2014/main" id="{263D0D77-F6FE-684E-9676-CBF815EDCCDD}"/>
              </a:ext>
            </a:extLst>
          </p:cNvPr>
          <p:cNvCxnSpPr>
            <a:cxnSpLocks/>
          </p:cNvCxnSpPr>
          <p:nvPr/>
        </p:nvCxnSpPr>
        <p:spPr>
          <a:xfrm>
            <a:off x="14344" y="219825"/>
            <a:ext cx="262965" cy="0"/>
          </a:xfrm>
          <a:prstGeom prst="line">
            <a:avLst/>
          </a:prstGeom>
          <a:ln w="31750" cap="sq">
            <a:solidFill>
              <a:srgbClr val="C90231"/>
            </a:solidFill>
          </a:ln>
        </p:spPr>
        <p:style>
          <a:lnRef idx="1">
            <a:schemeClr val="accent1"/>
          </a:lnRef>
          <a:fillRef idx="0">
            <a:schemeClr val="accent1"/>
          </a:fillRef>
          <a:effectRef idx="0">
            <a:schemeClr val="accent1"/>
          </a:effectRef>
          <a:fontRef idx="minor">
            <a:schemeClr val="tx1"/>
          </a:fontRef>
        </p:style>
      </p:cxnSp>
      <p:cxnSp>
        <p:nvCxnSpPr>
          <p:cNvPr id="6" name="Connettore 1 5">
            <a:extLst>
              <a:ext uri="{FF2B5EF4-FFF2-40B4-BE49-F238E27FC236}">
                <a16:creationId xmlns:a16="http://schemas.microsoft.com/office/drawing/2014/main" id="{110CD005-40DC-9042-B971-247F4ADA0BB1}"/>
              </a:ext>
            </a:extLst>
          </p:cNvPr>
          <p:cNvCxnSpPr>
            <a:cxnSpLocks/>
          </p:cNvCxnSpPr>
          <p:nvPr/>
        </p:nvCxnSpPr>
        <p:spPr>
          <a:xfrm flipH="1" flipV="1">
            <a:off x="303327" y="228293"/>
            <a:ext cx="186279" cy="186279"/>
          </a:xfrm>
          <a:prstGeom prst="line">
            <a:avLst/>
          </a:prstGeom>
          <a:ln w="31750" cap="sq">
            <a:solidFill>
              <a:srgbClr val="C90231"/>
            </a:solidFill>
          </a:ln>
        </p:spPr>
        <p:style>
          <a:lnRef idx="1">
            <a:schemeClr val="accent1"/>
          </a:lnRef>
          <a:fillRef idx="0">
            <a:schemeClr val="accent1"/>
          </a:fillRef>
          <a:effectRef idx="0">
            <a:schemeClr val="accent1"/>
          </a:effectRef>
          <a:fontRef idx="minor">
            <a:schemeClr val="tx1"/>
          </a:fontRef>
        </p:style>
      </p:cxnSp>
      <p:cxnSp>
        <p:nvCxnSpPr>
          <p:cNvPr id="7" name="Connettore 1 6">
            <a:extLst>
              <a:ext uri="{FF2B5EF4-FFF2-40B4-BE49-F238E27FC236}">
                <a16:creationId xmlns:a16="http://schemas.microsoft.com/office/drawing/2014/main" id="{63C67CE7-1FE5-F142-8464-0F92C32D60DF}"/>
              </a:ext>
            </a:extLst>
          </p:cNvPr>
          <p:cNvCxnSpPr>
            <a:cxnSpLocks/>
          </p:cNvCxnSpPr>
          <p:nvPr/>
        </p:nvCxnSpPr>
        <p:spPr>
          <a:xfrm>
            <a:off x="510772" y="426699"/>
            <a:ext cx="288000" cy="0"/>
          </a:xfrm>
          <a:prstGeom prst="line">
            <a:avLst/>
          </a:prstGeom>
          <a:ln w="31750" cap="sq">
            <a:solidFill>
              <a:srgbClr val="C90231"/>
            </a:solidFill>
          </a:ln>
        </p:spPr>
        <p:style>
          <a:lnRef idx="1">
            <a:schemeClr val="accent1"/>
          </a:lnRef>
          <a:fillRef idx="0">
            <a:schemeClr val="accent1"/>
          </a:fillRef>
          <a:effectRef idx="0">
            <a:schemeClr val="accent1"/>
          </a:effectRef>
          <a:fontRef idx="minor">
            <a:schemeClr val="tx1"/>
          </a:fontRef>
        </p:style>
      </p:cxnSp>
      <p:sp>
        <p:nvSpPr>
          <p:cNvPr id="12" name="Ovale 11">
            <a:extLst>
              <a:ext uri="{FF2B5EF4-FFF2-40B4-BE49-F238E27FC236}">
                <a16:creationId xmlns:a16="http://schemas.microsoft.com/office/drawing/2014/main" id="{4CE06AE3-12CA-4144-93FC-7F31F774F989}"/>
              </a:ext>
            </a:extLst>
          </p:cNvPr>
          <p:cNvSpPr/>
          <p:nvPr/>
        </p:nvSpPr>
        <p:spPr>
          <a:xfrm>
            <a:off x="743354" y="358238"/>
            <a:ext cx="134749" cy="136921"/>
          </a:xfrm>
          <a:prstGeom prst="ellipse">
            <a:avLst/>
          </a:prstGeom>
          <a:solidFill>
            <a:schemeClr val="bg1"/>
          </a:solidFill>
          <a:ln>
            <a:solidFill>
              <a:srgbClr val="C902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Segnaposto numero diapositiva 3">
            <a:extLst>
              <a:ext uri="{FF2B5EF4-FFF2-40B4-BE49-F238E27FC236}">
                <a16:creationId xmlns:a16="http://schemas.microsoft.com/office/drawing/2014/main" id="{294FC4C0-145C-9342-8845-F91765F12A1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EA36CC3-3248-2E4F-940A-171F0585C90D}" type="slidenum">
              <a:rPr kumimoji="0" lang="it-IT" sz="1067"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it-IT" sz="1067"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5" name="Rettangolo 14">
            <a:extLst>
              <a:ext uri="{FF2B5EF4-FFF2-40B4-BE49-F238E27FC236}">
                <a16:creationId xmlns:a16="http://schemas.microsoft.com/office/drawing/2014/main" id="{29EE189A-4246-4475-ABD1-D62D17E62737}"/>
              </a:ext>
            </a:extLst>
          </p:cNvPr>
          <p:cNvSpPr/>
          <p:nvPr/>
        </p:nvSpPr>
        <p:spPr>
          <a:xfrm>
            <a:off x="909323" y="204290"/>
            <a:ext cx="10298825" cy="420564"/>
          </a:xfrm>
          <a:prstGeom prst="rect">
            <a:avLst/>
          </a:prstGeom>
        </p:spPr>
        <p:txBody>
          <a:bodyPr wrap="square">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it-IT" sz="2133" b="1" i="0" u="none" strike="noStrike" kern="1200" cap="none" spc="0" normalizeH="0" baseline="0" dirty="0">
                <a:ln>
                  <a:noFill/>
                </a:ln>
                <a:solidFill>
                  <a:srgbClr val="C90231"/>
                </a:solidFill>
                <a:effectLst/>
                <a:uLnTx/>
                <a:uFillTx/>
                <a:latin typeface="Arial Nova" panose="020B0504020202020204" pitchFamily="34" charset="0"/>
                <a:ea typeface="SF Pro Display Light" pitchFamily="2" charset="0"/>
                <a:cs typeface="+mn-cs"/>
              </a:rPr>
              <a:t>Un quarto delle strutture propone solo cinema d’essai</a:t>
            </a:r>
          </a:p>
        </p:txBody>
      </p:sp>
      <p:sp>
        <p:nvSpPr>
          <p:cNvPr id="26" name="Rettangolo 25">
            <a:extLst>
              <a:ext uri="{FF2B5EF4-FFF2-40B4-BE49-F238E27FC236}">
                <a16:creationId xmlns:a16="http://schemas.microsoft.com/office/drawing/2014/main" id="{83A872EA-38A1-3242-AC0C-DE2F09DEEC72}"/>
              </a:ext>
            </a:extLst>
          </p:cNvPr>
          <p:cNvSpPr/>
          <p:nvPr/>
        </p:nvSpPr>
        <p:spPr>
          <a:xfrm>
            <a:off x="341961" y="847703"/>
            <a:ext cx="11588959" cy="646331"/>
          </a:xfrm>
          <a:prstGeom prst="rect">
            <a:avLst/>
          </a:prstGeom>
        </p:spPr>
        <p:txBody>
          <a:bodyPr wrap="square">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it-IT" b="1" i="0" u="none" strike="noStrike" kern="1200" cap="none" spc="0" normalizeH="0" baseline="0" dirty="0">
                <a:ln>
                  <a:noFill/>
                </a:ln>
                <a:solidFill>
                  <a:prstClr val="black"/>
                </a:solidFill>
                <a:effectLst/>
                <a:uLnTx/>
                <a:uFillTx/>
                <a:latin typeface="Arial Nova" panose="020B0504020202020204" pitchFamily="34" charset="0"/>
                <a:ea typeface="SF Pro Display Light" pitchFamily="2" charset="0"/>
                <a:cs typeface="+mn-cs"/>
              </a:rPr>
              <a:t>Q21 – </a:t>
            </a:r>
            <a:r>
              <a:rPr lang="it-IT" sz="1800" b="1" dirty="0">
                <a:effectLst/>
                <a:latin typeface="Arial Nova" panose="020B0504020202020204" pitchFamily="34" charset="0"/>
                <a:ea typeface="Calibri" panose="020F0502020204030204" pitchFamily="34" charset="0"/>
                <a:cs typeface="Calibri" panose="020F0502020204030204" pitchFamily="34" charset="0"/>
              </a:rPr>
              <a:t>Riguardo alla tipologia di programmazione del vostro cinema, quale delle seguenti frasi rispecchia meglio la vostra situazione?</a:t>
            </a:r>
            <a:endParaRPr kumimoji="0" lang="it-IT" b="1" i="0" u="none" strike="noStrike" kern="1200" cap="none" spc="0" normalizeH="0" baseline="0" dirty="0">
              <a:ln>
                <a:noFill/>
              </a:ln>
              <a:solidFill>
                <a:prstClr val="black"/>
              </a:solidFill>
              <a:effectLst/>
              <a:uLnTx/>
              <a:uFillTx/>
              <a:latin typeface="Arial Nova" panose="020B0504020202020204" pitchFamily="34" charset="0"/>
              <a:ea typeface="SF Pro Display Light" pitchFamily="2" charset="0"/>
              <a:cs typeface="+mn-cs"/>
            </a:endParaRPr>
          </a:p>
        </p:txBody>
      </p:sp>
      <p:graphicFrame>
        <p:nvGraphicFramePr>
          <p:cNvPr id="2" name="Grafico 1">
            <a:extLst>
              <a:ext uri="{FF2B5EF4-FFF2-40B4-BE49-F238E27FC236}">
                <a16:creationId xmlns:a16="http://schemas.microsoft.com/office/drawing/2014/main" id="{35AAA2A8-DE7B-A157-3950-B3FDA4C566DF}"/>
              </a:ext>
            </a:extLst>
          </p:cNvPr>
          <p:cNvGraphicFramePr/>
          <p:nvPr/>
        </p:nvGraphicFramePr>
        <p:xfrm>
          <a:off x="9027114" y="1628147"/>
          <a:ext cx="3031322" cy="3466446"/>
        </p:xfrm>
        <a:graphic>
          <a:graphicData uri="http://schemas.openxmlformats.org/drawingml/2006/chart">
            <c:chart xmlns:c="http://schemas.openxmlformats.org/drawingml/2006/chart" xmlns:r="http://schemas.openxmlformats.org/officeDocument/2006/relationships" r:id="rId4"/>
          </a:graphicData>
        </a:graphic>
      </p:graphicFrame>
      <p:pic>
        <p:nvPicPr>
          <p:cNvPr id="3" name="Immagine 2">
            <a:extLst>
              <a:ext uri="{FF2B5EF4-FFF2-40B4-BE49-F238E27FC236}">
                <a16:creationId xmlns:a16="http://schemas.microsoft.com/office/drawing/2014/main" id="{CAC2982B-F3E6-2402-97C0-EE0640C225E9}"/>
              </a:ext>
            </a:extLst>
          </p:cNvPr>
          <p:cNvPicPr>
            <a:picLocks noChangeAspect="1"/>
          </p:cNvPicPr>
          <p:nvPr/>
        </p:nvPicPr>
        <p:blipFill>
          <a:blip r:embed="rId5"/>
          <a:stretch>
            <a:fillRect/>
          </a:stretch>
        </p:blipFill>
        <p:spPr>
          <a:xfrm>
            <a:off x="11114838" y="1673552"/>
            <a:ext cx="731619" cy="48685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8" name="Rettangolo 7">
            <a:extLst>
              <a:ext uri="{FF2B5EF4-FFF2-40B4-BE49-F238E27FC236}">
                <a16:creationId xmlns:a16="http://schemas.microsoft.com/office/drawing/2014/main" id="{B90A6DA0-8EB9-97F9-9E33-ED0DE96A670A}"/>
              </a:ext>
            </a:extLst>
          </p:cNvPr>
          <p:cNvSpPr/>
          <p:nvPr/>
        </p:nvSpPr>
        <p:spPr>
          <a:xfrm>
            <a:off x="798773" y="1861417"/>
            <a:ext cx="5611756" cy="891511"/>
          </a:xfrm>
          <a:prstGeom prst="rect">
            <a:avLst/>
          </a:prstGeom>
          <a:solidFill>
            <a:schemeClr val="bg1"/>
          </a:solidFill>
          <a:ln w="63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67" b="0" i="0" u="none" strike="noStrike" kern="1200" cap="none" spc="0" normalizeH="0" baseline="0" noProof="0" dirty="0">
                <a:ln>
                  <a:noFill/>
                </a:ln>
                <a:solidFill>
                  <a:prstClr val="black"/>
                </a:solidFill>
                <a:effectLst/>
                <a:uLnTx/>
                <a:uFillTx/>
                <a:latin typeface="Arial Nova" panose="020B0504020202020204" pitchFamily="34" charset="0"/>
                <a:ea typeface="SF Pro Display Thin" pitchFamily="2" charset="0"/>
                <a:cs typeface="+mn-cs"/>
              </a:rPr>
              <a:t>Elementi di diversificazione in un’offerta comunque radicata nel cinema d’essai, con i titoli italiani che incidono per il 36% sulla programmazione; varrà anche per gli incassi?</a:t>
            </a:r>
            <a:endParaRPr lang="en-US" sz="900" dirty="0">
              <a:solidFill>
                <a:schemeClr val="tx1"/>
              </a:solidFill>
              <a:latin typeface="Arial Nova" panose="020B0504020202020204" pitchFamily="34" charset="0"/>
            </a:endParaRPr>
          </a:p>
        </p:txBody>
      </p:sp>
      <p:cxnSp>
        <p:nvCxnSpPr>
          <p:cNvPr id="9" name="Connettore 1 19">
            <a:extLst>
              <a:ext uri="{FF2B5EF4-FFF2-40B4-BE49-F238E27FC236}">
                <a16:creationId xmlns:a16="http://schemas.microsoft.com/office/drawing/2014/main" id="{A8F26793-83B7-DF6D-6B57-3FF6F88AD054}"/>
              </a:ext>
            </a:extLst>
          </p:cNvPr>
          <p:cNvCxnSpPr>
            <a:cxnSpLocks/>
          </p:cNvCxnSpPr>
          <p:nvPr/>
        </p:nvCxnSpPr>
        <p:spPr>
          <a:xfrm>
            <a:off x="-11956" y="2151378"/>
            <a:ext cx="772599" cy="0"/>
          </a:xfrm>
          <a:prstGeom prst="line">
            <a:avLst/>
          </a:prstGeom>
          <a:ln w="31750" cap="sq">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Ovale 9">
            <a:extLst>
              <a:ext uri="{FF2B5EF4-FFF2-40B4-BE49-F238E27FC236}">
                <a16:creationId xmlns:a16="http://schemas.microsoft.com/office/drawing/2014/main" id="{389836F3-6E28-5241-A187-F13377F7CC8B}"/>
              </a:ext>
            </a:extLst>
          </p:cNvPr>
          <p:cNvSpPr/>
          <p:nvPr/>
        </p:nvSpPr>
        <p:spPr>
          <a:xfrm rot="10800000">
            <a:off x="760643" y="2106211"/>
            <a:ext cx="88901" cy="9033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latin typeface="Arial Nova" panose="020B0504020202020204" pitchFamily="34" charset="0"/>
            </a:endParaRPr>
          </a:p>
        </p:txBody>
      </p:sp>
    </p:spTree>
    <p:extLst>
      <p:ext uri="{BB962C8B-B14F-4D97-AF65-F5344CB8AC3E}">
        <p14:creationId xmlns:p14="http://schemas.microsoft.com/office/powerpoint/2010/main" val="5739051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Connettore 1 4">
            <a:extLst>
              <a:ext uri="{FF2B5EF4-FFF2-40B4-BE49-F238E27FC236}">
                <a16:creationId xmlns:a16="http://schemas.microsoft.com/office/drawing/2014/main" id="{263D0D77-F6FE-684E-9676-CBF815EDCCDD}"/>
              </a:ext>
            </a:extLst>
          </p:cNvPr>
          <p:cNvCxnSpPr>
            <a:cxnSpLocks/>
          </p:cNvCxnSpPr>
          <p:nvPr/>
        </p:nvCxnSpPr>
        <p:spPr>
          <a:xfrm>
            <a:off x="14344" y="219825"/>
            <a:ext cx="262965" cy="0"/>
          </a:xfrm>
          <a:prstGeom prst="line">
            <a:avLst/>
          </a:prstGeom>
          <a:ln w="31750" cap="sq">
            <a:solidFill>
              <a:srgbClr val="C90231"/>
            </a:solidFill>
          </a:ln>
        </p:spPr>
        <p:style>
          <a:lnRef idx="1">
            <a:schemeClr val="accent1"/>
          </a:lnRef>
          <a:fillRef idx="0">
            <a:schemeClr val="accent1"/>
          </a:fillRef>
          <a:effectRef idx="0">
            <a:schemeClr val="accent1"/>
          </a:effectRef>
          <a:fontRef idx="minor">
            <a:schemeClr val="tx1"/>
          </a:fontRef>
        </p:style>
      </p:cxnSp>
      <p:cxnSp>
        <p:nvCxnSpPr>
          <p:cNvPr id="6" name="Connettore 1 5">
            <a:extLst>
              <a:ext uri="{FF2B5EF4-FFF2-40B4-BE49-F238E27FC236}">
                <a16:creationId xmlns:a16="http://schemas.microsoft.com/office/drawing/2014/main" id="{110CD005-40DC-9042-B971-247F4ADA0BB1}"/>
              </a:ext>
            </a:extLst>
          </p:cNvPr>
          <p:cNvCxnSpPr>
            <a:cxnSpLocks/>
          </p:cNvCxnSpPr>
          <p:nvPr/>
        </p:nvCxnSpPr>
        <p:spPr>
          <a:xfrm flipH="1" flipV="1">
            <a:off x="303327" y="228293"/>
            <a:ext cx="186279" cy="186279"/>
          </a:xfrm>
          <a:prstGeom prst="line">
            <a:avLst/>
          </a:prstGeom>
          <a:ln w="31750" cap="sq">
            <a:solidFill>
              <a:srgbClr val="C90231"/>
            </a:solidFill>
          </a:ln>
        </p:spPr>
        <p:style>
          <a:lnRef idx="1">
            <a:schemeClr val="accent1"/>
          </a:lnRef>
          <a:fillRef idx="0">
            <a:schemeClr val="accent1"/>
          </a:fillRef>
          <a:effectRef idx="0">
            <a:schemeClr val="accent1"/>
          </a:effectRef>
          <a:fontRef idx="minor">
            <a:schemeClr val="tx1"/>
          </a:fontRef>
        </p:style>
      </p:cxnSp>
      <p:cxnSp>
        <p:nvCxnSpPr>
          <p:cNvPr id="7" name="Connettore 1 6">
            <a:extLst>
              <a:ext uri="{FF2B5EF4-FFF2-40B4-BE49-F238E27FC236}">
                <a16:creationId xmlns:a16="http://schemas.microsoft.com/office/drawing/2014/main" id="{63C67CE7-1FE5-F142-8464-0F92C32D60DF}"/>
              </a:ext>
            </a:extLst>
          </p:cNvPr>
          <p:cNvCxnSpPr>
            <a:cxnSpLocks/>
          </p:cNvCxnSpPr>
          <p:nvPr/>
        </p:nvCxnSpPr>
        <p:spPr>
          <a:xfrm>
            <a:off x="510772" y="426699"/>
            <a:ext cx="288000" cy="0"/>
          </a:xfrm>
          <a:prstGeom prst="line">
            <a:avLst/>
          </a:prstGeom>
          <a:ln w="31750" cap="sq">
            <a:solidFill>
              <a:srgbClr val="C90231"/>
            </a:solidFill>
          </a:ln>
        </p:spPr>
        <p:style>
          <a:lnRef idx="1">
            <a:schemeClr val="accent1"/>
          </a:lnRef>
          <a:fillRef idx="0">
            <a:schemeClr val="accent1"/>
          </a:fillRef>
          <a:effectRef idx="0">
            <a:schemeClr val="accent1"/>
          </a:effectRef>
          <a:fontRef idx="minor">
            <a:schemeClr val="tx1"/>
          </a:fontRef>
        </p:style>
      </p:cxnSp>
      <p:sp>
        <p:nvSpPr>
          <p:cNvPr id="12" name="Ovale 11">
            <a:extLst>
              <a:ext uri="{FF2B5EF4-FFF2-40B4-BE49-F238E27FC236}">
                <a16:creationId xmlns:a16="http://schemas.microsoft.com/office/drawing/2014/main" id="{4CE06AE3-12CA-4144-93FC-7F31F774F989}"/>
              </a:ext>
            </a:extLst>
          </p:cNvPr>
          <p:cNvSpPr/>
          <p:nvPr/>
        </p:nvSpPr>
        <p:spPr>
          <a:xfrm>
            <a:off x="743354" y="358238"/>
            <a:ext cx="134749" cy="136921"/>
          </a:xfrm>
          <a:prstGeom prst="ellipse">
            <a:avLst/>
          </a:prstGeom>
          <a:solidFill>
            <a:schemeClr val="bg1"/>
          </a:solidFill>
          <a:ln>
            <a:solidFill>
              <a:srgbClr val="C902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Segnaposto numero diapositiva 3">
            <a:extLst>
              <a:ext uri="{FF2B5EF4-FFF2-40B4-BE49-F238E27FC236}">
                <a16:creationId xmlns:a16="http://schemas.microsoft.com/office/drawing/2014/main" id="{294FC4C0-145C-9342-8845-F91765F12A1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EA36CC3-3248-2E4F-940A-171F0585C90D}" type="slidenum">
              <a:rPr kumimoji="0" lang="it-IT" sz="1067"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it-IT" sz="1067"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5" name="Rettangolo 14">
            <a:extLst>
              <a:ext uri="{FF2B5EF4-FFF2-40B4-BE49-F238E27FC236}">
                <a16:creationId xmlns:a16="http://schemas.microsoft.com/office/drawing/2014/main" id="{29EE189A-4246-4475-ABD1-D62D17E62737}"/>
              </a:ext>
            </a:extLst>
          </p:cNvPr>
          <p:cNvSpPr/>
          <p:nvPr/>
        </p:nvSpPr>
        <p:spPr>
          <a:xfrm>
            <a:off x="909323" y="204290"/>
            <a:ext cx="10298825" cy="420564"/>
          </a:xfrm>
          <a:prstGeom prst="rect">
            <a:avLst/>
          </a:prstGeom>
        </p:spPr>
        <p:txBody>
          <a:bodyPr wrap="square">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it-IT" sz="2133" b="1" i="0" u="none" strike="noStrike" kern="1200" cap="none" spc="0" normalizeH="0" baseline="0" dirty="0">
                <a:ln>
                  <a:noFill/>
                </a:ln>
                <a:solidFill>
                  <a:srgbClr val="C90231"/>
                </a:solidFill>
                <a:effectLst/>
                <a:uLnTx/>
                <a:uFillTx/>
                <a:latin typeface="Arial Nova" panose="020B0504020202020204" pitchFamily="34" charset="0"/>
                <a:ea typeface="SF Pro Display Light" pitchFamily="2" charset="0"/>
                <a:cs typeface="+mn-cs"/>
              </a:rPr>
              <a:t>Il 95% delle strutture registra gli ingressi su Cinetel</a:t>
            </a:r>
          </a:p>
        </p:txBody>
      </p:sp>
      <p:graphicFrame>
        <p:nvGraphicFramePr>
          <p:cNvPr id="2" name="Grafico 1">
            <a:extLst>
              <a:ext uri="{FF2B5EF4-FFF2-40B4-BE49-F238E27FC236}">
                <a16:creationId xmlns:a16="http://schemas.microsoft.com/office/drawing/2014/main" id="{C7551A30-5038-EF93-60D2-9C3B972011D4}"/>
              </a:ext>
            </a:extLst>
          </p:cNvPr>
          <p:cNvGraphicFramePr/>
          <p:nvPr/>
        </p:nvGraphicFramePr>
        <p:xfrm>
          <a:off x="-145496" y="1204577"/>
          <a:ext cx="6712174" cy="5354386"/>
        </p:xfrm>
        <a:graphic>
          <a:graphicData uri="http://schemas.openxmlformats.org/drawingml/2006/chart">
            <c:chart xmlns:c="http://schemas.openxmlformats.org/drawingml/2006/chart" xmlns:r="http://schemas.openxmlformats.org/officeDocument/2006/relationships" r:id="rId3"/>
          </a:graphicData>
        </a:graphic>
      </p:graphicFrame>
      <p:sp>
        <p:nvSpPr>
          <p:cNvPr id="26" name="Rettangolo 25">
            <a:extLst>
              <a:ext uri="{FF2B5EF4-FFF2-40B4-BE49-F238E27FC236}">
                <a16:creationId xmlns:a16="http://schemas.microsoft.com/office/drawing/2014/main" id="{83A872EA-38A1-3242-AC0C-DE2F09DEEC72}"/>
              </a:ext>
            </a:extLst>
          </p:cNvPr>
          <p:cNvSpPr/>
          <p:nvPr/>
        </p:nvSpPr>
        <p:spPr>
          <a:xfrm>
            <a:off x="510771" y="1101451"/>
            <a:ext cx="5236885" cy="369332"/>
          </a:xfrm>
          <a:prstGeom prst="rect">
            <a:avLst/>
          </a:prstGeom>
        </p:spPr>
        <p:txBody>
          <a:bodyPr wrap="square">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it-IT" b="1" i="0" u="none" strike="noStrike" kern="1200" cap="none" spc="0" normalizeH="0" baseline="0" dirty="0">
                <a:ln>
                  <a:noFill/>
                </a:ln>
                <a:solidFill>
                  <a:prstClr val="black"/>
                </a:solidFill>
                <a:effectLst/>
                <a:uLnTx/>
                <a:uFillTx/>
                <a:latin typeface="Arial Nova" panose="020B0504020202020204" pitchFamily="34" charset="0"/>
                <a:ea typeface="SF Pro Display Light" pitchFamily="2" charset="0"/>
                <a:cs typeface="+mn-cs"/>
              </a:rPr>
              <a:t>Q26 – </a:t>
            </a:r>
            <a:r>
              <a:rPr lang="it-IT" sz="1800" b="1" dirty="0">
                <a:effectLst/>
                <a:latin typeface="Arial Nova" panose="020B0504020202020204" pitchFamily="34" charset="0"/>
                <a:ea typeface="Calibri" panose="020F0502020204030204" pitchFamily="34" charset="0"/>
                <a:cs typeface="Calibri" panose="020F0502020204030204" pitchFamily="34" charset="0"/>
              </a:rPr>
              <a:t>La vostra sala ha a disposizione il bar?  </a:t>
            </a:r>
            <a:endParaRPr kumimoji="0" lang="it-IT" b="1" i="0" u="none" strike="noStrike" kern="1200" cap="none" spc="0" normalizeH="0" baseline="0" dirty="0">
              <a:ln>
                <a:noFill/>
              </a:ln>
              <a:solidFill>
                <a:prstClr val="black"/>
              </a:solidFill>
              <a:effectLst/>
              <a:uLnTx/>
              <a:uFillTx/>
              <a:latin typeface="Arial Nova" panose="020B0504020202020204" pitchFamily="34" charset="0"/>
              <a:ea typeface="SF Pro Display Light" pitchFamily="2" charset="0"/>
              <a:cs typeface="+mn-cs"/>
            </a:endParaRPr>
          </a:p>
        </p:txBody>
      </p:sp>
      <p:graphicFrame>
        <p:nvGraphicFramePr>
          <p:cNvPr id="29" name="Grafico 28">
            <a:extLst>
              <a:ext uri="{FF2B5EF4-FFF2-40B4-BE49-F238E27FC236}">
                <a16:creationId xmlns:a16="http://schemas.microsoft.com/office/drawing/2014/main" id="{FA684F0B-FB14-AF95-3247-DA7C69096E9A}"/>
              </a:ext>
            </a:extLst>
          </p:cNvPr>
          <p:cNvGraphicFramePr/>
          <p:nvPr/>
        </p:nvGraphicFramePr>
        <p:xfrm>
          <a:off x="5922512" y="1204577"/>
          <a:ext cx="6712174" cy="5354386"/>
        </p:xfrm>
        <a:graphic>
          <a:graphicData uri="http://schemas.openxmlformats.org/drawingml/2006/chart">
            <c:chart xmlns:c="http://schemas.openxmlformats.org/drawingml/2006/chart" xmlns:r="http://schemas.openxmlformats.org/officeDocument/2006/relationships" r:id="rId4"/>
          </a:graphicData>
        </a:graphic>
      </p:graphicFrame>
      <p:sp>
        <p:nvSpPr>
          <p:cNvPr id="30" name="Rettangolo 29">
            <a:extLst>
              <a:ext uri="{FF2B5EF4-FFF2-40B4-BE49-F238E27FC236}">
                <a16:creationId xmlns:a16="http://schemas.microsoft.com/office/drawing/2014/main" id="{B01F28A1-03DE-5D95-457C-0002F3CA9846}"/>
              </a:ext>
            </a:extLst>
          </p:cNvPr>
          <p:cNvSpPr/>
          <p:nvPr/>
        </p:nvSpPr>
        <p:spPr>
          <a:xfrm>
            <a:off x="6578779" y="1101451"/>
            <a:ext cx="5236885" cy="646331"/>
          </a:xfrm>
          <a:prstGeom prst="rect">
            <a:avLst/>
          </a:prstGeom>
        </p:spPr>
        <p:txBody>
          <a:bodyPr wrap="square">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it-IT" b="1" i="0" u="none" strike="noStrike" kern="1200" cap="none" spc="0" normalizeH="0" baseline="0" dirty="0">
                <a:ln>
                  <a:noFill/>
                </a:ln>
                <a:solidFill>
                  <a:prstClr val="black"/>
                </a:solidFill>
                <a:effectLst/>
                <a:uLnTx/>
                <a:uFillTx/>
                <a:latin typeface="Arial Nova" panose="020B0504020202020204" pitchFamily="34" charset="0"/>
                <a:ea typeface="SF Pro Display Light" pitchFamily="2" charset="0"/>
                <a:cs typeface="+mn-cs"/>
              </a:rPr>
              <a:t>Q27 – </a:t>
            </a:r>
            <a:r>
              <a:rPr lang="it-IT" sz="1800" b="1" dirty="0">
                <a:effectLst/>
                <a:latin typeface="Arial Nova" panose="020B0504020202020204" pitchFamily="34" charset="0"/>
                <a:ea typeface="Calibri" panose="020F0502020204030204" pitchFamily="34" charset="0"/>
                <a:cs typeface="Calibri" panose="020F0502020204030204" pitchFamily="34" charset="0"/>
              </a:rPr>
              <a:t>Gli ingressi nel vostro cinema sono registrati su Cinetel? </a:t>
            </a:r>
            <a:endParaRPr kumimoji="0" lang="it-IT" b="1" i="0" u="none" strike="noStrike" kern="1200" cap="none" spc="0" normalizeH="0" baseline="0" dirty="0">
              <a:ln>
                <a:noFill/>
              </a:ln>
              <a:solidFill>
                <a:prstClr val="black"/>
              </a:solidFill>
              <a:effectLst/>
              <a:uLnTx/>
              <a:uFillTx/>
              <a:latin typeface="Arial Nova" panose="020B0504020202020204" pitchFamily="34" charset="0"/>
              <a:ea typeface="SF Pro Display Light" pitchFamily="2" charset="0"/>
              <a:cs typeface="+mn-cs"/>
            </a:endParaRPr>
          </a:p>
        </p:txBody>
      </p:sp>
      <p:pic>
        <p:nvPicPr>
          <p:cNvPr id="3" name="Immagine 2">
            <a:extLst>
              <a:ext uri="{FF2B5EF4-FFF2-40B4-BE49-F238E27FC236}">
                <a16:creationId xmlns:a16="http://schemas.microsoft.com/office/drawing/2014/main" id="{55AE842F-CAC3-8470-C022-8D178BA50FC4}"/>
              </a:ext>
            </a:extLst>
          </p:cNvPr>
          <p:cNvPicPr>
            <a:picLocks noChangeAspect="1"/>
          </p:cNvPicPr>
          <p:nvPr/>
        </p:nvPicPr>
        <p:blipFill>
          <a:blip r:embed="rId5">
            <a:biLevel thresh="75000"/>
            <a:extLst>
              <a:ext uri="{BEBA8EAE-BF5A-486C-A8C5-ECC9F3942E4B}">
                <a14:imgProps xmlns:a14="http://schemas.microsoft.com/office/drawing/2010/main">
                  <a14:imgLayer r:embed="rId6">
                    <a14:imgEffect>
                      <a14:saturation sat="0"/>
                    </a14:imgEffect>
                  </a14:imgLayer>
                </a14:imgProps>
              </a:ext>
            </a:extLst>
          </a:blip>
          <a:stretch>
            <a:fillRect/>
          </a:stretch>
        </p:blipFill>
        <p:spPr>
          <a:xfrm>
            <a:off x="8701516" y="3536553"/>
            <a:ext cx="1133912" cy="646330"/>
          </a:xfrm>
          <a:prstGeom prst="rect">
            <a:avLst/>
          </a:prstGeom>
        </p:spPr>
      </p:pic>
    </p:spTree>
    <p:extLst>
      <p:ext uri="{BB962C8B-B14F-4D97-AF65-F5344CB8AC3E}">
        <p14:creationId xmlns:p14="http://schemas.microsoft.com/office/powerpoint/2010/main" val="7763422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Connettore 1 4">
            <a:extLst>
              <a:ext uri="{FF2B5EF4-FFF2-40B4-BE49-F238E27FC236}">
                <a16:creationId xmlns:a16="http://schemas.microsoft.com/office/drawing/2014/main" id="{263D0D77-F6FE-684E-9676-CBF815EDCCDD}"/>
              </a:ext>
            </a:extLst>
          </p:cNvPr>
          <p:cNvCxnSpPr>
            <a:cxnSpLocks/>
          </p:cNvCxnSpPr>
          <p:nvPr/>
        </p:nvCxnSpPr>
        <p:spPr>
          <a:xfrm>
            <a:off x="14344" y="219825"/>
            <a:ext cx="262965" cy="0"/>
          </a:xfrm>
          <a:prstGeom prst="line">
            <a:avLst/>
          </a:prstGeom>
          <a:ln w="31750" cap="sq">
            <a:solidFill>
              <a:srgbClr val="C90231"/>
            </a:solidFill>
          </a:ln>
        </p:spPr>
        <p:style>
          <a:lnRef idx="1">
            <a:schemeClr val="accent1"/>
          </a:lnRef>
          <a:fillRef idx="0">
            <a:schemeClr val="accent1"/>
          </a:fillRef>
          <a:effectRef idx="0">
            <a:schemeClr val="accent1"/>
          </a:effectRef>
          <a:fontRef idx="minor">
            <a:schemeClr val="tx1"/>
          </a:fontRef>
        </p:style>
      </p:cxnSp>
      <p:cxnSp>
        <p:nvCxnSpPr>
          <p:cNvPr id="6" name="Connettore 1 5">
            <a:extLst>
              <a:ext uri="{FF2B5EF4-FFF2-40B4-BE49-F238E27FC236}">
                <a16:creationId xmlns:a16="http://schemas.microsoft.com/office/drawing/2014/main" id="{110CD005-40DC-9042-B971-247F4ADA0BB1}"/>
              </a:ext>
            </a:extLst>
          </p:cNvPr>
          <p:cNvCxnSpPr>
            <a:cxnSpLocks/>
          </p:cNvCxnSpPr>
          <p:nvPr/>
        </p:nvCxnSpPr>
        <p:spPr>
          <a:xfrm flipH="1" flipV="1">
            <a:off x="303327" y="228293"/>
            <a:ext cx="186279" cy="186279"/>
          </a:xfrm>
          <a:prstGeom prst="line">
            <a:avLst/>
          </a:prstGeom>
          <a:ln w="31750" cap="sq">
            <a:solidFill>
              <a:srgbClr val="C90231"/>
            </a:solidFill>
          </a:ln>
        </p:spPr>
        <p:style>
          <a:lnRef idx="1">
            <a:schemeClr val="accent1"/>
          </a:lnRef>
          <a:fillRef idx="0">
            <a:schemeClr val="accent1"/>
          </a:fillRef>
          <a:effectRef idx="0">
            <a:schemeClr val="accent1"/>
          </a:effectRef>
          <a:fontRef idx="minor">
            <a:schemeClr val="tx1"/>
          </a:fontRef>
        </p:style>
      </p:cxnSp>
      <p:cxnSp>
        <p:nvCxnSpPr>
          <p:cNvPr id="7" name="Connettore 1 6">
            <a:extLst>
              <a:ext uri="{FF2B5EF4-FFF2-40B4-BE49-F238E27FC236}">
                <a16:creationId xmlns:a16="http://schemas.microsoft.com/office/drawing/2014/main" id="{63C67CE7-1FE5-F142-8464-0F92C32D60DF}"/>
              </a:ext>
            </a:extLst>
          </p:cNvPr>
          <p:cNvCxnSpPr>
            <a:cxnSpLocks/>
          </p:cNvCxnSpPr>
          <p:nvPr/>
        </p:nvCxnSpPr>
        <p:spPr>
          <a:xfrm>
            <a:off x="510772" y="426699"/>
            <a:ext cx="288000" cy="0"/>
          </a:xfrm>
          <a:prstGeom prst="line">
            <a:avLst/>
          </a:prstGeom>
          <a:ln w="31750" cap="sq">
            <a:solidFill>
              <a:srgbClr val="C90231"/>
            </a:solidFill>
          </a:ln>
        </p:spPr>
        <p:style>
          <a:lnRef idx="1">
            <a:schemeClr val="accent1"/>
          </a:lnRef>
          <a:fillRef idx="0">
            <a:schemeClr val="accent1"/>
          </a:fillRef>
          <a:effectRef idx="0">
            <a:schemeClr val="accent1"/>
          </a:effectRef>
          <a:fontRef idx="minor">
            <a:schemeClr val="tx1"/>
          </a:fontRef>
        </p:style>
      </p:cxnSp>
      <p:sp>
        <p:nvSpPr>
          <p:cNvPr id="12" name="Ovale 11">
            <a:extLst>
              <a:ext uri="{FF2B5EF4-FFF2-40B4-BE49-F238E27FC236}">
                <a16:creationId xmlns:a16="http://schemas.microsoft.com/office/drawing/2014/main" id="{4CE06AE3-12CA-4144-93FC-7F31F774F989}"/>
              </a:ext>
            </a:extLst>
          </p:cNvPr>
          <p:cNvSpPr/>
          <p:nvPr/>
        </p:nvSpPr>
        <p:spPr>
          <a:xfrm>
            <a:off x="743354" y="358238"/>
            <a:ext cx="134749" cy="136921"/>
          </a:xfrm>
          <a:prstGeom prst="ellipse">
            <a:avLst/>
          </a:prstGeom>
          <a:solidFill>
            <a:schemeClr val="bg1"/>
          </a:solidFill>
          <a:ln>
            <a:solidFill>
              <a:srgbClr val="C902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Segnaposto numero diapositiva 3">
            <a:extLst>
              <a:ext uri="{FF2B5EF4-FFF2-40B4-BE49-F238E27FC236}">
                <a16:creationId xmlns:a16="http://schemas.microsoft.com/office/drawing/2014/main" id="{294FC4C0-145C-9342-8845-F91765F12A1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EA36CC3-3248-2E4F-940A-171F0585C90D}" type="slidenum">
              <a:rPr kumimoji="0" lang="it-IT" sz="1067"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it-IT" sz="1067"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5" name="Rettangolo 14">
            <a:extLst>
              <a:ext uri="{FF2B5EF4-FFF2-40B4-BE49-F238E27FC236}">
                <a16:creationId xmlns:a16="http://schemas.microsoft.com/office/drawing/2014/main" id="{29EE189A-4246-4475-ABD1-D62D17E62737}"/>
              </a:ext>
            </a:extLst>
          </p:cNvPr>
          <p:cNvSpPr/>
          <p:nvPr/>
        </p:nvSpPr>
        <p:spPr>
          <a:xfrm>
            <a:off x="909323" y="204290"/>
            <a:ext cx="10298825" cy="420564"/>
          </a:xfrm>
          <a:prstGeom prst="rect">
            <a:avLst/>
          </a:prstGeom>
        </p:spPr>
        <p:txBody>
          <a:bodyPr wrap="square">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it-IT" sz="2133" b="1" i="0" u="none" strike="noStrike" kern="1200" cap="none" spc="0" normalizeH="0" baseline="0" dirty="0">
                <a:ln>
                  <a:noFill/>
                </a:ln>
                <a:solidFill>
                  <a:srgbClr val="C90231"/>
                </a:solidFill>
                <a:effectLst/>
                <a:uLnTx/>
                <a:uFillTx/>
                <a:latin typeface="Arial Nova" panose="020B0504020202020204" pitchFamily="34" charset="0"/>
                <a:ea typeface="SF Pro Display Light" pitchFamily="2" charset="0"/>
                <a:cs typeface="+mn-cs"/>
              </a:rPr>
              <a:t>L’80 delle strutture organizza rassegne/eventi</a:t>
            </a:r>
          </a:p>
        </p:txBody>
      </p:sp>
      <p:graphicFrame>
        <p:nvGraphicFramePr>
          <p:cNvPr id="2" name="Grafico 1">
            <a:extLst>
              <a:ext uri="{FF2B5EF4-FFF2-40B4-BE49-F238E27FC236}">
                <a16:creationId xmlns:a16="http://schemas.microsoft.com/office/drawing/2014/main" id="{C9474C15-6B04-D20E-4B39-3A4665E0763C}"/>
              </a:ext>
            </a:extLst>
          </p:cNvPr>
          <p:cNvGraphicFramePr/>
          <p:nvPr/>
        </p:nvGraphicFramePr>
        <p:xfrm>
          <a:off x="-80780" y="1275321"/>
          <a:ext cx="6712174" cy="5354386"/>
        </p:xfrm>
        <a:graphic>
          <a:graphicData uri="http://schemas.openxmlformats.org/drawingml/2006/chart">
            <c:chart xmlns:c="http://schemas.openxmlformats.org/drawingml/2006/chart" xmlns:r="http://schemas.openxmlformats.org/officeDocument/2006/relationships" r:id="rId3"/>
          </a:graphicData>
        </a:graphic>
      </p:graphicFrame>
      <p:sp>
        <p:nvSpPr>
          <p:cNvPr id="3" name="Rettangolo 2">
            <a:extLst>
              <a:ext uri="{FF2B5EF4-FFF2-40B4-BE49-F238E27FC236}">
                <a16:creationId xmlns:a16="http://schemas.microsoft.com/office/drawing/2014/main" id="{DF81C2C2-B7DE-1280-E021-8777A2E1ECC9}"/>
              </a:ext>
            </a:extLst>
          </p:cNvPr>
          <p:cNvSpPr/>
          <p:nvPr/>
        </p:nvSpPr>
        <p:spPr>
          <a:xfrm>
            <a:off x="1461896" y="1433452"/>
            <a:ext cx="5236885" cy="369332"/>
          </a:xfrm>
          <a:prstGeom prst="rect">
            <a:avLst/>
          </a:prstGeom>
        </p:spPr>
        <p:txBody>
          <a:bodyPr wrap="square">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it-IT" b="1" i="0" u="none" strike="noStrike" kern="1200" cap="none" spc="0" normalizeH="0" baseline="0" dirty="0">
                <a:ln>
                  <a:noFill/>
                </a:ln>
                <a:solidFill>
                  <a:prstClr val="black"/>
                </a:solidFill>
                <a:effectLst/>
                <a:uLnTx/>
                <a:uFillTx/>
                <a:latin typeface="Arial Nova" panose="020B0504020202020204" pitchFamily="34" charset="0"/>
                <a:ea typeface="SF Pro Display Light" pitchFamily="2" charset="0"/>
                <a:cs typeface="+mn-cs"/>
              </a:rPr>
              <a:t>Q33 – </a:t>
            </a:r>
            <a:r>
              <a:rPr lang="it-IT" sz="1800" b="1" dirty="0">
                <a:effectLst/>
                <a:latin typeface="Arial Nova" panose="020B0504020202020204" pitchFamily="34" charset="0"/>
                <a:ea typeface="Calibri" panose="020F0502020204030204" pitchFamily="34" charset="0"/>
                <a:cs typeface="Calibri" panose="020F0502020204030204" pitchFamily="34" charset="0"/>
              </a:rPr>
              <a:t>Organizzate rassegne/eventi?</a:t>
            </a:r>
            <a:endParaRPr kumimoji="0" lang="it-IT" b="1" i="0" u="none" strike="noStrike" kern="1200" cap="none" spc="0" normalizeH="0" baseline="0" dirty="0">
              <a:ln>
                <a:noFill/>
              </a:ln>
              <a:solidFill>
                <a:prstClr val="black"/>
              </a:solidFill>
              <a:effectLst/>
              <a:uLnTx/>
              <a:uFillTx/>
              <a:latin typeface="Arial Nova" panose="020B0504020202020204" pitchFamily="34" charset="0"/>
              <a:ea typeface="SF Pro Display Light" pitchFamily="2" charset="0"/>
              <a:cs typeface="+mn-cs"/>
            </a:endParaRPr>
          </a:p>
        </p:txBody>
      </p:sp>
      <p:sp>
        <p:nvSpPr>
          <p:cNvPr id="9" name="Ovale 8">
            <a:extLst>
              <a:ext uri="{FF2B5EF4-FFF2-40B4-BE49-F238E27FC236}">
                <a16:creationId xmlns:a16="http://schemas.microsoft.com/office/drawing/2014/main" id="{00BAF707-1ABB-3DEC-BDFC-704F0AAADD24}"/>
              </a:ext>
            </a:extLst>
          </p:cNvPr>
          <p:cNvSpPr/>
          <p:nvPr/>
        </p:nvSpPr>
        <p:spPr>
          <a:xfrm>
            <a:off x="9060035" y="3291559"/>
            <a:ext cx="941144" cy="981022"/>
          </a:xfrm>
          <a:prstGeom prst="ellipse">
            <a:avLst/>
          </a:prstGeom>
          <a:solidFill>
            <a:schemeClr val="bg1"/>
          </a:solidFill>
          <a:ln w="9525">
            <a:solidFill>
              <a:srgbClr val="7F7F7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t-IT" sz="3600" b="0" i="1" u="none" strike="noStrike" kern="1200" cap="none" spc="0" normalizeH="0" baseline="0" noProof="0">
                <a:ln>
                  <a:noFill/>
                </a:ln>
                <a:solidFill>
                  <a:schemeClr val="tx1"/>
                </a:solidFill>
                <a:effectLst/>
                <a:uLnTx/>
                <a:uFillTx/>
                <a:latin typeface="Arial Nova" panose="020B0504020202020204" pitchFamily="34" charset="0"/>
              </a:rPr>
              <a:t>20</a:t>
            </a:r>
            <a:endParaRPr kumimoji="0" lang="it-IT" sz="3600" b="0" i="1" u="none" strike="noStrike" kern="1200" cap="none" spc="0" normalizeH="0" baseline="0" noProof="0" dirty="0">
              <a:ln>
                <a:noFill/>
              </a:ln>
              <a:solidFill>
                <a:schemeClr val="tx1"/>
              </a:solidFill>
              <a:effectLst/>
              <a:uLnTx/>
              <a:uFillTx/>
              <a:latin typeface="Arial Nova" panose="020B0504020202020204" pitchFamily="34" charset="0"/>
            </a:endParaRPr>
          </a:p>
        </p:txBody>
      </p:sp>
      <p:sp>
        <p:nvSpPr>
          <p:cNvPr id="10" name="CasellaDiTesto 9">
            <a:extLst>
              <a:ext uri="{FF2B5EF4-FFF2-40B4-BE49-F238E27FC236}">
                <a16:creationId xmlns:a16="http://schemas.microsoft.com/office/drawing/2014/main" id="{5C8FB3BE-DC35-7524-D5F0-1D892DC09499}"/>
              </a:ext>
            </a:extLst>
          </p:cNvPr>
          <p:cNvSpPr txBox="1"/>
          <p:nvPr/>
        </p:nvSpPr>
        <p:spPr>
          <a:xfrm>
            <a:off x="6409643" y="3210991"/>
            <a:ext cx="2548242" cy="1200329"/>
          </a:xfrm>
          <a:prstGeom prst="rect">
            <a:avLst/>
          </a:prstGeom>
          <a:noFill/>
        </p:spPr>
        <p:txBody>
          <a:bodyPr wrap="square">
            <a:spAutoFit/>
          </a:bodyPr>
          <a:lstStyle/>
          <a:p>
            <a:pPr algn="ctr"/>
            <a:r>
              <a:rPr kumimoji="0" lang="it-IT" sz="2400" b="1" i="0" u="none" strike="noStrike" kern="1200" cap="none" spc="0" normalizeH="0" baseline="0" dirty="0">
                <a:ln>
                  <a:noFill/>
                </a:ln>
                <a:effectLst/>
                <a:uLnTx/>
                <a:uFillTx/>
                <a:latin typeface="Arial Nova" panose="020B0504020202020204" pitchFamily="34" charset="0"/>
                <a:ea typeface="SF Pro Display Light" pitchFamily="2" charset="0"/>
                <a:cs typeface="+mn-cs"/>
              </a:rPr>
              <a:t>Numero medio spettacoli x rassegna</a:t>
            </a:r>
            <a:endParaRPr lang="it-IT" sz="2400" dirty="0"/>
          </a:p>
        </p:txBody>
      </p:sp>
      <p:sp>
        <p:nvSpPr>
          <p:cNvPr id="11" name="Rettangolo con angoli arrotondati 10">
            <a:extLst>
              <a:ext uri="{FF2B5EF4-FFF2-40B4-BE49-F238E27FC236}">
                <a16:creationId xmlns:a16="http://schemas.microsoft.com/office/drawing/2014/main" id="{4A523364-60D8-45F5-6ED9-D4648B69371E}"/>
              </a:ext>
            </a:extLst>
          </p:cNvPr>
          <p:cNvSpPr/>
          <p:nvPr/>
        </p:nvSpPr>
        <p:spPr>
          <a:xfrm>
            <a:off x="6307493" y="2985313"/>
            <a:ext cx="4185691" cy="1717315"/>
          </a:xfrm>
          <a:prstGeom prst="roundRect">
            <a:avLst/>
          </a:prstGeom>
          <a:noFill/>
          <a:ln w="28575">
            <a:solidFill>
              <a:srgbClr val="C9023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ln>
                <a:solidFill>
                  <a:srgbClr val="C90231"/>
                </a:solidFill>
              </a:ln>
              <a:noFill/>
            </a:endParaRPr>
          </a:p>
        </p:txBody>
      </p:sp>
    </p:spTree>
    <p:extLst>
      <p:ext uri="{BB962C8B-B14F-4D97-AF65-F5344CB8AC3E}">
        <p14:creationId xmlns:p14="http://schemas.microsoft.com/office/powerpoint/2010/main" val="997782867"/>
      </p:ext>
    </p:extLst>
  </p:cSld>
  <p:clrMapOvr>
    <a:masterClrMapping/>
  </p:clrMapOvr>
</p:sld>
</file>

<file path=ppt/theme/theme1.xml><?xml version="1.0" encoding="utf-8"?>
<a:theme xmlns:a="http://schemas.openxmlformats.org/drawingml/2006/main" name="layout new PPT">
  <a:themeElements>
    <a:clrScheme name="Tema di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i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i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Personalizza struttur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13216</TotalTime>
  <Words>1334</Words>
  <Application>Microsoft Macintosh PowerPoint</Application>
  <PresentationFormat>Widescreen</PresentationFormat>
  <Paragraphs>120</Paragraphs>
  <Slides>16</Slides>
  <Notes>14</Notes>
  <HiddenSlides>0</HiddenSlides>
  <MMClips>0</MMClips>
  <ScaleCrop>false</ScaleCrop>
  <HeadingPairs>
    <vt:vector size="6" baseType="variant">
      <vt:variant>
        <vt:lpstr>Caratteri utilizzati</vt:lpstr>
      </vt:variant>
      <vt:variant>
        <vt:i4>7</vt:i4>
      </vt:variant>
      <vt:variant>
        <vt:lpstr>Tema</vt:lpstr>
      </vt:variant>
      <vt:variant>
        <vt:i4>2</vt:i4>
      </vt:variant>
      <vt:variant>
        <vt:lpstr>Titoli diapositive</vt:lpstr>
      </vt:variant>
      <vt:variant>
        <vt:i4>16</vt:i4>
      </vt:variant>
    </vt:vector>
  </HeadingPairs>
  <TitlesOfParts>
    <vt:vector size="25" baseType="lpstr">
      <vt:lpstr>Arial</vt:lpstr>
      <vt:lpstr>Arial Nova</vt:lpstr>
      <vt:lpstr>Calibri</vt:lpstr>
      <vt:lpstr>Calibri Light</vt:lpstr>
      <vt:lpstr>Corbel</vt:lpstr>
      <vt:lpstr>Courier New</vt:lpstr>
      <vt:lpstr>SF Pro Display</vt:lpstr>
      <vt:lpstr>layout new PPT</vt:lpstr>
      <vt:lpstr>Personalizza struttura</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ergo research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report</dc:title>
  <dc:creator>fabio sandri</dc:creator>
  <cp:lastModifiedBy>Valentina Torlaschi</cp:lastModifiedBy>
  <cp:revision>592</cp:revision>
  <cp:lastPrinted>2021-10-21T12:56:20Z</cp:lastPrinted>
  <dcterms:created xsi:type="dcterms:W3CDTF">2021-06-14T13:15:07Z</dcterms:created>
  <dcterms:modified xsi:type="dcterms:W3CDTF">2023-03-17T08:10:49Z</dcterms:modified>
</cp:coreProperties>
</file>